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19"/>
  </p:notesMasterIdLst>
  <p:sldIdLst>
    <p:sldId id="411" r:id="rId2"/>
    <p:sldId id="459" r:id="rId3"/>
    <p:sldId id="292" r:id="rId4"/>
    <p:sldId id="283" r:id="rId5"/>
    <p:sldId id="293" r:id="rId6"/>
    <p:sldId id="462" r:id="rId7"/>
    <p:sldId id="465" r:id="rId8"/>
    <p:sldId id="461" r:id="rId9"/>
    <p:sldId id="469" r:id="rId10"/>
    <p:sldId id="466" r:id="rId11"/>
    <p:sldId id="467" r:id="rId12"/>
    <p:sldId id="470" r:id="rId13"/>
    <p:sldId id="468" r:id="rId14"/>
    <p:sldId id="471" r:id="rId15"/>
    <p:sldId id="460" r:id="rId16"/>
    <p:sldId id="472" r:id="rId17"/>
    <p:sldId id="433" r:id="rId18"/>
  </p:sldIdLst>
  <p:sldSz cx="9144000" cy="6858000" type="screen4x3"/>
  <p:notesSz cx="6858000" cy="9144000"/>
  <p:defaultTextStyle>
    <a:defPPr>
      <a:defRPr lang="es-ES"/>
    </a:defPPr>
    <a:lvl1pPr algn="l" rtl="0" fontAlgn="base">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Tahoma" panose="020B060403050404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Tahoma" panose="020B060403050404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Tahoma" panose="020B060403050404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Tahoma" panose="020B0604030504040204" pitchFamily="34" charset="0"/>
        <a:ea typeface="+mn-ea"/>
        <a:cs typeface="Arial" panose="020B0604020202020204" pitchFamily="34"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5044" autoAdjust="0"/>
    <p:restoredTop sz="94660"/>
  </p:normalViewPr>
  <p:slideViewPr>
    <p:cSldViewPr>
      <p:cViewPr varScale="1">
        <p:scale>
          <a:sx n="73" d="100"/>
          <a:sy n="73" d="100"/>
        </p:scale>
        <p:origin x="-1314"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AR"/>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9BA0707-5888-4AE3-B20A-9C968DC4477D}" type="datetimeFigureOut">
              <a:rPr lang="es-AR" smtClean="0"/>
              <a:pPr/>
              <a:t>14/10/2025</a:t>
            </a:fld>
            <a:endParaRPr lang="es-AR"/>
          </a:p>
        </p:txBody>
      </p:sp>
      <p:sp>
        <p:nvSpPr>
          <p:cNvPr id="4" name="Marcador de imagen de diapositiva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s-AR"/>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AR"/>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5E5076C-C522-4768-8782-750CCA0013D5}" type="slidenum">
              <a:rPr lang="es-AR" smtClean="0"/>
              <a:pPr/>
              <a:t>‹Nº›</a:t>
            </a:fld>
            <a:endParaRPr lang="es-AR"/>
          </a:p>
        </p:txBody>
      </p:sp>
    </p:spTree>
    <p:extLst>
      <p:ext uri="{BB962C8B-B14F-4D97-AF65-F5344CB8AC3E}">
        <p14:creationId xmlns:p14="http://schemas.microsoft.com/office/powerpoint/2010/main" xmlns="" val="10333542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bg>
      <p:bgRef idx="1002">
        <a:schemeClr val="bg2"/>
      </p:bgRef>
    </p:bg>
    <p:spTree>
      <p:nvGrpSpPr>
        <p:cNvPr id="1" name=""/>
        <p:cNvGrpSpPr/>
        <p:nvPr/>
      </p:nvGrpSpPr>
      <p:grpSpPr>
        <a:xfrm>
          <a:off x="0" y="0"/>
          <a:ext cx="0" cy="0"/>
          <a:chOff x="0" y="0"/>
          <a:chExt cx="0" cy="0"/>
        </a:xfrm>
      </p:grpSpPr>
      <p:sp>
        <p:nvSpPr>
          <p:cNvPr id="9" name="8 Título"/>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30" name="29 Marcador de fecha"/>
          <p:cNvSpPr>
            <a:spLocks noGrp="1"/>
          </p:cNvSpPr>
          <p:nvPr>
            <p:ph type="dt" sz="half" idx="10"/>
          </p:nvPr>
        </p:nvSpPr>
        <p:spPr/>
        <p:txBody>
          <a:bodyPr/>
          <a:lstStyle/>
          <a:p>
            <a:endParaRPr lang="es-ES" altLang="es-AR"/>
          </a:p>
        </p:txBody>
      </p:sp>
      <p:sp>
        <p:nvSpPr>
          <p:cNvPr id="19" name="18 Marcador de pie de página"/>
          <p:cNvSpPr>
            <a:spLocks noGrp="1"/>
          </p:cNvSpPr>
          <p:nvPr>
            <p:ph type="ftr" sz="quarter" idx="11"/>
          </p:nvPr>
        </p:nvSpPr>
        <p:spPr/>
        <p:txBody>
          <a:bodyPr/>
          <a:lstStyle/>
          <a:p>
            <a:endParaRPr lang="es-ES" altLang="es-AR"/>
          </a:p>
        </p:txBody>
      </p:sp>
      <p:sp>
        <p:nvSpPr>
          <p:cNvPr id="27" name="26 Marcador de número de diapositiva"/>
          <p:cNvSpPr>
            <a:spLocks noGrp="1"/>
          </p:cNvSpPr>
          <p:nvPr>
            <p:ph type="sldNum" sz="quarter" idx="12"/>
          </p:nvPr>
        </p:nvSpPr>
        <p:spPr/>
        <p:txBody>
          <a:bodyPr/>
          <a:lstStyle/>
          <a:p>
            <a:fld id="{C202649E-274B-49FF-BE77-92A953C9D118}" type="slidenum">
              <a:rPr lang="es-ES" altLang="es-AR" smtClean="0"/>
              <a:pPr/>
              <a:t>‹Nº›</a:t>
            </a:fld>
            <a:endParaRPr lang="es-ES" altLang="es-A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endParaRPr lang="es-ES" altLang="es-AR"/>
          </a:p>
        </p:txBody>
      </p:sp>
      <p:sp>
        <p:nvSpPr>
          <p:cNvPr id="5" name="4 Marcador de pie de página"/>
          <p:cNvSpPr>
            <a:spLocks noGrp="1"/>
          </p:cNvSpPr>
          <p:nvPr>
            <p:ph type="ftr" sz="quarter" idx="11"/>
          </p:nvPr>
        </p:nvSpPr>
        <p:spPr/>
        <p:txBody>
          <a:bodyPr/>
          <a:lstStyle/>
          <a:p>
            <a:endParaRPr lang="es-ES" altLang="es-AR"/>
          </a:p>
        </p:txBody>
      </p:sp>
      <p:sp>
        <p:nvSpPr>
          <p:cNvPr id="6" name="5 Marcador de número de diapositiva"/>
          <p:cNvSpPr>
            <a:spLocks noGrp="1"/>
          </p:cNvSpPr>
          <p:nvPr>
            <p:ph type="sldNum" sz="quarter" idx="12"/>
          </p:nvPr>
        </p:nvSpPr>
        <p:spPr/>
        <p:txBody>
          <a:bodyPr/>
          <a:lstStyle/>
          <a:p>
            <a:fld id="{E3815B0F-7609-41C9-8AB5-79B45540D28A}" type="slidenum">
              <a:rPr lang="es-ES" altLang="es-AR" smtClean="0"/>
              <a:pPr/>
              <a:t>‹Nº›</a:t>
            </a:fld>
            <a:endParaRPr lang="es-ES" altLang="es-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914401"/>
            <a:ext cx="2057400" cy="5211763"/>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914401"/>
            <a:ext cx="6019800" cy="5211763"/>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endParaRPr lang="es-ES" altLang="es-AR"/>
          </a:p>
        </p:txBody>
      </p:sp>
      <p:sp>
        <p:nvSpPr>
          <p:cNvPr id="5" name="4 Marcador de pie de página"/>
          <p:cNvSpPr>
            <a:spLocks noGrp="1"/>
          </p:cNvSpPr>
          <p:nvPr>
            <p:ph type="ftr" sz="quarter" idx="11"/>
          </p:nvPr>
        </p:nvSpPr>
        <p:spPr/>
        <p:txBody>
          <a:bodyPr/>
          <a:lstStyle/>
          <a:p>
            <a:endParaRPr lang="es-ES" altLang="es-AR"/>
          </a:p>
        </p:txBody>
      </p:sp>
      <p:sp>
        <p:nvSpPr>
          <p:cNvPr id="6" name="5 Marcador de número de diapositiva"/>
          <p:cNvSpPr>
            <a:spLocks noGrp="1"/>
          </p:cNvSpPr>
          <p:nvPr>
            <p:ph type="sldNum" sz="quarter" idx="12"/>
          </p:nvPr>
        </p:nvSpPr>
        <p:spPr/>
        <p:txBody>
          <a:bodyPr/>
          <a:lstStyle/>
          <a:p>
            <a:fld id="{89FB9A35-14F5-451E-BEFD-9B4EE7F76D3F}" type="slidenum">
              <a:rPr lang="es-ES" altLang="es-AR" smtClean="0"/>
              <a:pPr/>
              <a:t>‹Nº›</a:t>
            </a:fld>
            <a:endParaRPr lang="es-ES" altLang="es-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endParaRPr lang="es-ES" altLang="es-AR"/>
          </a:p>
        </p:txBody>
      </p:sp>
      <p:sp>
        <p:nvSpPr>
          <p:cNvPr id="5" name="4 Marcador de pie de página"/>
          <p:cNvSpPr>
            <a:spLocks noGrp="1"/>
          </p:cNvSpPr>
          <p:nvPr>
            <p:ph type="ftr" sz="quarter" idx="11"/>
          </p:nvPr>
        </p:nvSpPr>
        <p:spPr/>
        <p:txBody>
          <a:bodyPr/>
          <a:lstStyle/>
          <a:p>
            <a:endParaRPr lang="es-ES" altLang="es-AR"/>
          </a:p>
        </p:txBody>
      </p:sp>
      <p:sp>
        <p:nvSpPr>
          <p:cNvPr id="6" name="5 Marcador de número de diapositiva"/>
          <p:cNvSpPr>
            <a:spLocks noGrp="1"/>
          </p:cNvSpPr>
          <p:nvPr>
            <p:ph type="sldNum" sz="quarter" idx="12"/>
          </p:nvPr>
        </p:nvSpPr>
        <p:spPr/>
        <p:txBody>
          <a:bodyPr/>
          <a:lstStyle/>
          <a:p>
            <a:fld id="{5607AA55-646C-461E-A842-B895DF46959A}" type="slidenum">
              <a:rPr lang="es-ES" altLang="es-AR" smtClean="0"/>
              <a:pPr/>
              <a:t>‹Nº›</a:t>
            </a:fld>
            <a:endParaRPr lang="es-ES" altLang="es-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endParaRPr lang="es-ES" altLang="es-AR"/>
          </a:p>
        </p:txBody>
      </p:sp>
      <p:sp>
        <p:nvSpPr>
          <p:cNvPr id="5" name="4 Marcador de pie de página"/>
          <p:cNvSpPr>
            <a:spLocks noGrp="1"/>
          </p:cNvSpPr>
          <p:nvPr>
            <p:ph type="ftr" sz="quarter" idx="11"/>
          </p:nvPr>
        </p:nvSpPr>
        <p:spPr/>
        <p:txBody>
          <a:bodyPr/>
          <a:lstStyle/>
          <a:p>
            <a:endParaRPr lang="es-ES" altLang="es-AR"/>
          </a:p>
        </p:txBody>
      </p:sp>
      <p:sp>
        <p:nvSpPr>
          <p:cNvPr id="6" name="5 Marcador de número de diapositiva"/>
          <p:cNvSpPr>
            <a:spLocks noGrp="1"/>
          </p:cNvSpPr>
          <p:nvPr>
            <p:ph type="sldNum" sz="quarter" idx="12"/>
          </p:nvPr>
        </p:nvSpPr>
        <p:spPr/>
        <p:txBody>
          <a:bodyPr/>
          <a:lstStyle/>
          <a:p>
            <a:fld id="{E7F1EBED-27BC-4961-A270-0477CA5803A5}" type="slidenum">
              <a:rPr lang="es-ES" altLang="es-AR" smtClean="0"/>
              <a:pPr/>
              <a:t>‹Nº›</a:t>
            </a:fld>
            <a:endParaRPr lang="es-ES" altLang="es-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143000"/>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endParaRPr lang="es-ES" altLang="es-AR"/>
          </a:p>
        </p:txBody>
      </p:sp>
      <p:sp>
        <p:nvSpPr>
          <p:cNvPr id="6" name="5 Marcador de pie de página"/>
          <p:cNvSpPr>
            <a:spLocks noGrp="1"/>
          </p:cNvSpPr>
          <p:nvPr>
            <p:ph type="ftr" sz="quarter" idx="11"/>
          </p:nvPr>
        </p:nvSpPr>
        <p:spPr/>
        <p:txBody>
          <a:bodyPr/>
          <a:lstStyle/>
          <a:p>
            <a:endParaRPr lang="es-ES" altLang="es-AR"/>
          </a:p>
        </p:txBody>
      </p:sp>
      <p:sp>
        <p:nvSpPr>
          <p:cNvPr id="7" name="6 Marcador de número de diapositiva"/>
          <p:cNvSpPr>
            <a:spLocks noGrp="1"/>
          </p:cNvSpPr>
          <p:nvPr>
            <p:ph type="sldNum" sz="quarter" idx="12"/>
          </p:nvPr>
        </p:nvSpPr>
        <p:spPr/>
        <p:txBody>
          <a:bodyPr/>
          <a:lstStyle/>
          <a:p>
            <a:fld id="{7A7E513F-FFFA-40C2-A823-0FC911DA3E44}" type="slidenum">
              <a:rPr lang="es-ES" altLang="es-AR" smtClean="0"/>
              <a:pPr/>
              <a:t>‹Nº›</a:t>
            </a:fld>
            <a:endParaRPr lang="es-ES" altLang="es-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143000"/>
          </a:xfrm>
        </p:spPr>
        <p:txBody>
          <a:bodyPr tIns="45720" anchor="b"/>
          <a:lstStyle>
            <a:lvl1pPr>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p>
            <a:endParaRPr lang="es-ES" altLang="es-AR"/>
          </a:p>
        </p:txBody>
      </p:sp>
      <p:sp>
        <p:nvSpPr>
          <p:cNvPr id="8" name="7 Marcador de pie de página"/>
          <p:cNvSpPr>
            <a:spLocks noGrp="1"/>
          </p:cNvSpPr>
          <p:nvPr>
            <p:ph type="ftr" sz="quarter" idx="11"/>
          </p:nvPr>
        </p:nvSpPr>
        <p:spPr/>
        <p:txBody>
          <a:bodyPr/>
          <a:lstStyle/>
          <a:p>
            <a:endParaRPr lang="es-ES" altLang="es-AR"/>
          </a:p>
        </p:txBody>
      </p:sp>
      <p:sp>
        <p:nvSpPr>
          <p:cNvPr id="9" name="8 Marcador de número de diapositiva"/>
          <p:cNvSpPr>
            <a:spLocks noGrp="1"/>
          </p:cNvSpPr>
          <p:nvPr>
            <p:ph type="sldNum" sz="quarter" idx="12"/>
          </p:nvPr>
        </p:nvSpPr>
        <p:spPr/>
        <p:txBody>
          <a:bodyPr/>
          <a:lstStyle/>
          <a:p>
            <a:fld id="{96930D9E-F434-4FE4-98D9-29D19DFC3728}" type="slidenum">
              <a:rPr lang="es-ES" altLang="es-AR" smtClean="0"/>
              <a:pPr/>
              <a:t>‹Nº›</a:t>
            </a:fld>
            <a:endParaRPr lang="es-ES" altLang="es-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endParaRPr lang="es-ES" altLang="es-AR"/>
          </a:p>
        </p:txBody>
      </p:sp>
      <p:sp>
        <p:nvSpPr>
          <p:cNvPr id="4" name="3 Marcador de pie de página"/>
          <p:cNvSpPr>
            <a:spLocks noGrp="1"/>
          </p:cNvSpPr>
          <p:nvPr>
            <p:ph type="ftr" sz="quarter" idx="11"/>
          </p:nvPr>
        </p:nvSpPr>
        <p:spPr/>
        <p:txBody>
          <a:bodyPr/>
          <a:lstStyle/>
          <a:p>
            <a:endParaRPr lang="es-ES" altLang="es-AR"/>
          </a:p>
        </p:txBody>
      </p:sp>
      <p:sp>
        <p:nvSpPr>
          <p:cNvPr id="5" name="4 Marcador de número de diapositiva"/>
          <p:cNvSpPr>
            <a:spLocks noGrp="1"/>
          </p:cNvSpPr>
          <p:nvPr>
            <p:ph type="sldNum" sz="quarter" idx="12"/>
          </p:nvPr>
        </p:nvSpPr>
        <p:spPr/>
        <p:txBody>
          <a:bodyPr/>
          <a:lstStyle/>
          <a:p>
            <a:fld id="{D9FBC610-76EF-40E7-B3F5-743DDCD8EAF6}" type="slidenum">
              <a:rPr lang="es-ES" altLang="es-AR" smtClean="0"/>
              <a:pPr/>
              <a:t>‹Nº›</a:t>
            </a:fld>
            <a:endParaRPr lang="es-ES" altLang="es-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endParaRPr lang="es-ES" altLang="es-AR"/>
          </a:p>
        </p:txBody>
      </p:sp>
      <p:sp>
        <p:nvSpPr>
          <p:cNvPr id="3" name="2 Marcador de pie de página"/>
          <p:cNvSpPr>
            <a:spLocks noGrp="1"/>
          </p:cNvSpPr>
          <p:nvPr>
            <p:ph type="ftr" sz="quarter" idx="11"/>
          </p:nvPr>
        </p:nvSpPr>
        <p:spPr/>
        <p:txBody>
          <a:bodyPr/>
          <a:lstStyle/>
          <a:p>
            <a:endParaRPr lang="es-ES" altLang="es-AR"/>
          </a:p>
        </p:txBody>
      </p:sp>
      <p:sp>
        <p:nvSpPr>
          <p:cNvPr id="4" name="3 Marcador de número de diapositiva"/>
          <p:cNvSpPr>
            <a:spLocks noGrp="1"/>
          </p:cNvSpPr>
          <p:nvPr>
            <p:ph type="sldNum" sz="quarter" idx="12"/>
          </p:nvPr>
        </p:nvSpPr>
        <p:spPr/>
        <p:txBody>
          <a:bodyPr/>
          <a:lstStyle/>
          <a:p>
            <a:fld id="{5EDF15F4-8BF8-48C8-ABB9-04D03DCF3705}" type="slidenum">
              <a:rPr lang="es-ES" altLang="es-AR" smtClean="0"/>
              <a:pPr/>
              <a:t>‹Nº›</a:t>
            </a:fld>
            <a:endParaRPr lang="es-ES" altLang="es-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endParaRPr lang="es-ES" altLang="es-AR"/>
          </a:p>
        </p:txBody>
      </p:sp>
      <p:sp>
        <p:nvSpPr>
          <p:cNvPr id="6" name="5 Marcador de pie de página"/>
          <p:cNvSpPr>
            <a:spLocks noGrp="1"/>
          </p:cNvSpPr>
          <p:nvPr>
            <p:ph type="ftr" sz="quarter" idx="11"/>
          </p:nvPr>
        </p:nvSpPr>
        <p:spPr/>
        <p:txBody>
          <a:bodyPr/>
          <a:lstStyle/>
          <a:p>
            <a:endParaRPr lang="es-ES" altLang="es-AR"/>
          </a:p>
        </p:txBody>
      </p:sp>
      <p:sp>
        <p:nvSpPr>
          <p:cNvPr id="7" name="6 Marcador de número de diapositiva"/>
          <p:cNvSpPr>
            <a:spLocks noGrp="1"/>
          </p:cNvSpPr>
          <p:nvPr>
            <p:ph type="sldNum" sz="quarter" idx="12"/>
          </p:nvPr>
        </p:nvSpPr>
        <p:spPr/>
        <p:txBody>
          <a:bodyPr/>
          <a:lstStyle/>
          <a:p>
            <a:fld id="{BAB5F7CA-1EDB-42E6-BA1C-F4E0BFA52480}" type="slidenum">
              <a:rPr lang="es-ES" altLang="es-AR" smtClean="0"/>
              <a:pPr/>
              <a:t>‹Nº›</a:t>
            </a:fld>
            <a:endParaRPr lang="es-ES" altLang="es-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9" name="8 Recortar y redondear rectángulo de esquina sencilla"/>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Triángulo rectángulo"/>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Título"/>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s-ES" smtClean="0"/>
              <a:t>Haga clic para modificar el estilo de título del patrón</a:t>
            </a:r>
            <a:endParaRPr kumimoji="0" lang="en-US"/>
          </a:p>
        </p:txBody>
      </p:sp>
      <p:sp>
        <p:nvSpPr>
          <p:cNvPr id="4" name="3 Marcador de texto"/>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endParaRPr lang="es-ES" altLang="es-AR"/>
          </a:p>
        </p:txBody>
      </p:sp>
      <p:sp>
        <p:nvSpPr>
          <p:cNvPr id="6" name="5 Marcador de pie de página"/>
          <p:cNvSpPr>
            <a:spLocks noGrp="1"/>
          </p:cNvSpPr>
          <p:nvPr>
            <p:ph type="ftr" sz="quarter" idx="11"/>
          </p:nvPr>
        </p:nvSpPr>
        <p:spPr/>
        <p:txBody>
          <a:bodyPr/>
          <a:lstStyle/>
          <a:p>
            <a:endParaRPr lang="es-ES" altLang="es-AR"/>
          </a:p>
        </p:txBody>
      </p:sp>
      <p:sp>
        <p:nvSpPr>
          <p:cNvPr id="7" name="6 Marcador de número de diapositiva"/>
          <p:cNvSpPr>
            <a:spLocks noGrp="1"/>
          </p:cNvSpPr>
          <p:nvPr>
            <p:ph type="sldNum" sz="quarter" idx="12"/>
          </p:nvPr>
        </p:nvSpPr>
        <p:spPr>
          <a:xfrm>
            <a:off x="8077200" y="6356350"/>
            <a:ext cx="609600" cy="365125"/>
          </a:xfrm>
        </p:spPr>
        <p:txBody>
          <a:bodyPr/>
          <a:lstStyle/>
          <a:p>
            <a:fld id="{5983D738-A22C-425B-8D4E-278C492DF735}" type="slidenum">
              <a:rPr lang="es-ES" altLang="es-AR" smtClean="0"/>
              <a:pPr/>
              <a:t>‹Nº›</a:t>
            </a:fld>
            <a:endParaRPr lang="es-ES" altLang="es-AR"/>
          </a:p>
        </p:txBody>
      </p:sp>
      <p:sp>
        <p:nvSpPr>
          <p:cNvPr id="3" name="2 Marcador de posición de imagen"/>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s-ES" smtClean="0"/>
              <a:t>Haga clic en el icono para agregar una imagen</a:t>
            </a:r>
            <a:endParaRPr kumimoji="0" lang="en-US" dirty="0"/>
          </a:p>
        </p:txBody>
      </p:sp>
      <p:sp>
        <p:nvSpPr>
          <p:cNvPr id="10" name="9 Forma libre"/>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Forma libre"/>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Forma libre"/>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Forma libre"/>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Marcador de título"/>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s-ES" altLang="es-AR"/>
          </a:p>
        </p:txBody>
      </p:sp>
      <p:sp>
        <p:nvSpPr>
          <p:cNvPr id="22" name="21 Marcador de pie de página"/>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s-ES" altLang="es-AR"/>
          </a:p>
        </p:txBody>
      </p:sp>
      <p:sp>
        <p:nvSpPr>
          <p:cNvPr id="18" name="17 Marcador de número de diapositiva"/>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D9FBC610-76EF-40E7-B3F5-743DDCD8EAF6}" type="slidenum">
              <a:rPr lang="es-ES" altLang="es-AR" smtClean="0"/>
              <a:pPr/>
              <a:t>‹Nº›</a:t>
            </a:fld>
            <a:endParaRPr lang="es-ES" altLang="es-AR"/>
          </a:p>
        </p:txBody>
      </p:sp>
      <p:grpSp>
        <p:nvGrpSpPr>
          <p:cNvPr id="2" name="1 Grupo"/>
          <p:cNvGrpSpPr/>
          <p:nvPr/>
        </p:nvGrpSpPr>
        <p:grpSpPr>
          <a:xfrm>
            <a:off x="-19017" y="202408"/>
            <a:ext cx="9180548" cy="649224"/>
            <a:chOff x="-19045" y="216550"/>
            <a:chExt cx="9180548" cy="649224"/>
          </a:xfrm>
        </p:grpSpPr>
        <p:sp>
          <p:nvSpPr>
            <p:cNvPr id="12" name="11 Forma libre"/>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Forma libre"/>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publicacionescientificas.fadu.uba.ar/index.php/area/natenzon-parkinson2601"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www.saij.gob.ar/"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xmlns="" id="{F5323DFE-ACA7-A6F0-E345-0C6C0B10D0C5}"/>
              </a:ext>
            </a:extLst>
          </p:cNvPr>
          <p:cNvSpPr>
            <a:spLocks noGrp="1"/>
          </p:cNvSpPr>
          <p:nvPr>
            <p:ph type="ctrTitle"/>
          </p:nvPr>
        </p:nvSpPr>
        <p:spPr>
          <a:xfrm>
            <a:off x="285720" y="0"/>
            <a:ext cx="8858280" cy="3929065"/>
          </a:xfrm>
        </p:spPr>
        <p:txBody>
          <a:bodyPr/>
          <a:lstStyle/>
          <a:p>
            <a:r>
              <a:rPr lang="es-ES" dirty="0" smtClean="0"/>
              <a:t>Seminario Responsabilidad Jurídica y Profesional en la Ingeniería </a:t>
            </a:r>
            <a:br>
              <a:rPr lang="es-ES" dirty="0" smtClean="0"/>
            </a:br>
            <a:r>
              <a:rPr lang="es-ES" sz="4400" dirty="0" smtClean="0"/>
              <a:t>Colegio de Ingenieros de la Provincia de Buenos Aires </a:t>
            </a:r>
            <a:endParaRPr lang="es-AR" sz="4400" dirty="0"/>
          </a:p>
        </p:txBody>
      </p:sp>
      <p:sp>
        <p:nvSpPr>
          <p:cNvPr id="5" name="Subtítulo 4">
            <a:extLst>
              <a:ext uri="{FF2B5EF4-FFF2-40B4-BE49-F238E27FC236}">
                <a16:creationId xmlns:a16="http://schemas.microsoft.com/office/drawing/2014/main" xmlns="" id="{8DCA20D2-D19F-68DF-E649-9B1C52703E20}"/>
              </a:ext>
            </a:extLst>
          </p:cNvPr>
          <p:cNvSpPr>
            <a:spLocks noGrp="1"/>
          </p:cNvSpPr>
          <p:nvPr>
            <p:ph type="subTitle" idx="1"/>
          </p:nvPr>
        </p:nvSpPr>
        <p:spPr>
          <a:xfrm>
            <a:off x="1214414" y="3857628"/>
            <a:ext cx="7786742" cy="2643206"/>
          </a:xfrm>
        </p:spPr>
        <p:txBody>
          <a:bodyPr/>
          <a:lstStyle/>
          <a:p>
            <a:r>
              <a:rPr lang="es-ES" dirty="0" smtClean="0"/>
              <a:t>Cuarto Módulo: El caso fortuito y el cambio climático </a:t>
            </a:r>
          </a:p>
          <a:p>
            <a:r>
              <a:rPr lang="es-ES" dirty="0" smtClean="0"/>
              <a:t>Prof</a:t>
            </a:r>
            <a:r>
              <a:rPr lang="es-ES" dirty="0"/>
              <a:t>. Raquel </a:t>
            </a:r>
            <a:r>
              <a:rPr lang="es-ES" dirty="0" err="1"/>
              <a:t>Pioletti</a:t>
            </a:r>
            <a:r>
              <a:rPr lang="es-ES" dirty="0"/>
              <a:t> </a:t>
            </a:r>
          </a:p>
          <a:p>
            <a:r>
              <a:rPr lang="es-ES" dirty="0"/>
              <a:t>Tomo VI fo 19 CAMDP</a:t>
            </a:r>
          </a:p>
          <a:p>
            <a:r>
              <a:rPr lang="es-ES" dirty="0"/>
              <a:t>Tomo 60 Fo. 606 </a:t>
            </a:r>
            <a:r>
              <a:rPr lang="es-ES" dirty="0" err="1"/>
              <a:t>CFAMdP</a:t>
            </a:r>
            <a:r>
              <a:rPr lang="es-ES" dirty="0"/>
              <a:t>  </a:t>
            </a:r>
            <a:endParaRPr lang="es-AR" dirty="0"/>
          </a:p>
        </p:txBody>
      </p:sp>
    </p:spTree>
    <p:extLst>
      <p:ext uri="{BB962C8B-B14F-4D97-AF65-F5344CB8AC3E}">
        <p14:creationId xmlns:p14="http://schemas.microsoft.com/office/powerpoint/2010/main" xmlns="" val="17136689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57158" y="285728"/>
            <a:ext cx="9158294" cy="1428752"/>
          </a:xfrm>
        </p:spPr>
        <p:txBody>
          <a:bodyPr>
            <a:normAutofit/>
          </a:bodyPr>
          <a:lstStyle/>
          <a:p>
            <a:r>
              <a:rPr lang="es-MX" dirty="0" smtClean="0"/>
              <a:t>Inundaciones:</a:t>
            </a:r>
            <a:endParaRPr lang="es-ES" dirty="0"/>
          </a:p>
        </p:txBody>
      </p:sp>
      <p:sp>
        <p:nvSpPr>
          <p:cNvPr id="3" name="2 Marcador de contenido"/>
          <p:cNvSpPr>
            <a:spLocks noGrp="1"/>
          </p:cNvSpPr>
          <p:nvPr>
            <p:ph idx="1"/>
          </p:nvPr>
        </p:nvSpPr>
        <p:spPr/>
        <p:txBody>
          <a:bodyPr>
            <a:normAutofit/>
          </a:bodyPr>
          <a:lstStyle/>
          <a:p>
            <a:pPr>
              <a:buNone/>
            </a:pPr>
            <a:r>
              <a:rPr lang="es-MX" dirty="0" smtClean="0"/>
              <a:t>Hay muchas causas judiciales relacionadas con eventos climáticos tales como inundaciones. </a:t>
            </a:r>
          </a:p>
          <a:p>
            <a:pPr>
              <a:buNone/>
            </a:pPr>
            <a:r>
              <a:rPr lang="es-MX" dirty="0" smtClean="0"/>
              <a:t>El objeto de tales demandas:</a:t>
            </a:r>
          </a:p>
          <a:p>
            <a:pPr>
              <a:buNone/>
            </a:pPr>
            <a:r>
              <a:rPr lang="es-MX" dirty="0" smtClean="0"/>
              <a:t>-en su mayoría son reclamos de indemnización de daños y perjuicios.</a:t>
            </a:r>
          </a:p>
          <a:p>
            <a:pPr>
              <a:buNone/>
            </a:pPr>
            <a:r>
              <a:rPr lang="es-MX" dirty="0" smtClean="0"/>
              <a:t>-otras referidas al reclamo por falta de ejecución de obras que impidió evitar o mitigar las inundaciones.  </a:t>
            </a:r>
          </a:p>
          <a:p>
            <a:pPr>
              <a:buNone/>
            </a:pPr>
            <a:r>
              <a:rPr lang="es-MX" dirty="0" smtClean="0"/>
              <a:t>-no hay causas con carácter preventivo o anticipatorio.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idx="1"/>
          </p:nvPr>
        </p:nvSpPr>
        <p:spPr/>
        <p:txBody>
          <a:bodyPr/>
          <a:lstStyle/>
          <a:p>
            <a:r>
              <a:rPr lang="es-MX" dirty="0" smtClean="0"/>
              <a:t>No está considerado el cambio climático en las sentencias referidas a inundaciones.</a:t>
            </a:r>
            <a:endParaRPr lang="es-E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idx="1"/>
          </p:nvPr>
        </p:nvSpPr>
        <p:spPr/>
        <p:txBody>
          <a:bodyPr/>
          <a:lstStyle/>
          <a:p>
            <a:pPr algn="just"/>
            <a:r>
              <a:rPr lang="es-MX" dirty="0" smtClean="0"/>
              <a:t>La Plata 2013: el fallo refiere al cambio climático como una de las causas de lluvias extraordinarias, pero no usa este concepto para descartar responsabilidades.</a:t>
            </a:r>
          </a:p>
          <a:p>
            <a:pPr algn="just"/>
            <a:endParaRPr lang="es-MX" dirty="0" smtClean="0"/>
          </a:p>
          <a:p>
            <a:pPr algn="just"/>
            <a:r>
              <a:rPr lang="es-MX" dirty="0" smtClean="0"/>
              <a:t>Importante: la “reiteración” de eventos de esta naturaleza invalida el argumento del caso fortuito</a:t>
            </a:r>
          </a:p>
          <a:p>
            <a:pPr algn="just"/>
            <a:r>
              <a:rPr lang="es-MX" dirty="0" smtClean="0"/>
              <a:t>Tormentas inevitables, pero meteorológicamente previstas, no configuran caso fortuito como eximente de responsabilidad</a:t>
            </a:r>
            <a:endParaRPr lang="es-E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idx="1"/>
          </p:nvPr>
        </p:nvSpPr>
        <p:spPr/>
        <p:txBody>
          <a:bodyPr/>
          <a:lstStyle/>
          <a:p>
            <a:r>
              <a:rPr lang="es-MX" dirty="0" smtClean="0"/>
              <a:t>Adquieren importancia probatoria :</a:t>
            </a:r>
          </a:p>
          <a:p>
            <a:r>
              <a:rPr lang="es-MX" dirty="0" smtClean="0"/>
              <a:t>-pericia de ingeniería hidráulica y civil</a:t>
            </a:r>
          </a:p>
          <a:p>
            <a:r>
              <a:rPr lang="es-MX" dirty="0" smtClean="0"/>
              <a:t>-informes  del Servicio Meteorológico Nacional </a:t>
            </a:r>
          </a:p>
          <a:p>
            <a:r>
              <a:rPr lang="es-MX" dirty="0" smtClean="0"/>
              <a:t>-informes de Dirección de Defensa Civil </a:t>
            </a:r>
          </a:p>
          <a:p>
            <a:r>
              <a:rPr lang="es-MX" dirty="0" smtClean="0"/>
              <a:t>-informes  de Defensoría del Pueblo</a:t>
            </a:r>
          </a:p>
          <a:p>
            <a:r>
              <a:rPr lang="es-MX" dirty="0" smtClean="0"/>
              <a:t>Universidades </a:t>
            </a:r>
            <a:endParaRPr lang="es-E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idx="1"/>
          </p:nvPr>
        </p:nvSpPr>
        <p:spPr/>
        <p:txBody>
          <a:bodyPr/>
          <a:lstStyle/>
          <a:p>
            <a:r>
              <a:rPr lang="es-MX" dirty="0" smtClean="0"/>
              <a:t>Jurisdicción competente : </a:t>
            </a:r>
          </a:p>
          <a:p>
            <a:r>
              <a:rPr lang="es-MX" dirty="0" smtClean="0"/>
              <a:t>Las locales,  </a:t>
            </a:r>
          </a:p>
          <a:p>
            <a:r>
              <a:rPr lang="es-MX" dirty="0" smtClean="0"/>
              <a:t>La CSJN sólo tiene intervención en supuestos de excepción que pueda superar la potestad provincial.</a:t>
            </a:r>
            <a:endParaRPr lang="es-E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Bibliografía consultada </a:t>
            </a:r>
            <a:endParaRPr lang="es-ES" dirty="0"/>
          </a:p>
        </p:txBody>
      </p:sp>
      <p:sp>
        <p:nvSpPr>
          <p:cNvPr id="3" name="2 Marcador de contenido"/>
          <p:cNvSpPr>
            <a:spLocks noGrp="1"/>
          </p:cNvSpPr>
          <p:nvPr>
            <p:ph idx="1"/>
          </p:nvPr>
        </p:nvSpPr>
        <p:spPr/>
        <p:txBody>
          <a:bodyPr/>
          <a:lstStyle/>
          <a:p>
            <a:pPr algn="just"/>
            <a:r>
              <a:rPr lang="es-MX" dirty="0" err="1" smtClean="0"/>
              <a:t>Natenzon</a:t>
            </a:r>
            <a:r>
              <a:rPr lang="es-MX" dirty="0" smtClean="0"/>
              <a:t>, C. E. y </a:t>
            </a:r>
            <a:r>
              <a:rPr lang="es-MX" dirty="0" err="1" smtClean="0"/>
              <a:t>Besalú</a:t>
            </a:r>
            <a:r>
              <a:rPr lang="es-MX" dirty="0" smtClean="0"/>
              <a:t> Parkinson, A. (Noviembre 2019 – Abril 2020). El derecho como instrumento de adaptación al cambio climático. Revisión de sentencias relativas a desastres por inundaciones urbanas. </a:t>
            </a:r>
            <a:r>
              <a:rPr lang="es-MX" i="1" dirty="0" smtClean="0"/>
              <a:t>AREA</a:t>
            </a:r>
            <a:r>
              <a:rPr lang="es-MX" dirty="0" smtClean="0"/>
              <a:t>, </a:t>
            </a:r>
            <a:r>
              <a:rPr lang="es-MX" i="1" dirty="0" smtClean="0"/>
              <a:t>26</a:t>
            </a:r>
            <a:r>
              <a:rPr lang="es-MX" dirty="0" smtClean="0"/>
              <a:t>(1), pp. 1-12. Recuperado de </a:t>
            </a:r>
            <a:r>
              <a:rPr lang="es-MX" dirty="0" smtClean="0">
                <a:hlinkClick r:id="rId2"/>
              </a:rPr>
              <a:t>https://publicacionescientificas.fadu.uba.ar/index.php/area/natenzon-parkinson2601</a:t>
            </a:r>
            <a:endParaRPr lang="es-E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dirty="0"/>
          </a:p>
        </p:txBody>
      </p:sp>
      <p:sp>
        <p:nvSpPr>
          <p:cNvPr id="3" name="2 Marcador de contenido"/>
          <p:cNvSpPr>
            <a:spLocks noGrp="1"/>
          </p:cNvSpPr>
          <p:nvPr>
            <p:ph idx="1"/>
          </p:nvPr>
        </p:nvSpPr>
        <p:spPr/>
        <p:txBody>
          <a:bodyPr>
            <a:normAutofit/>
          </a:bodyPr>
          <a:lstStyle/>
          <a:p>
            <a:r>
              <a:rPr lang="es-MX" dirty="0" smtClean="0"/>
              <a:t>El cambio climático: ¿factor eximente de responsabilidad? Autor Eduardo Rogelio GALISTEO 11/12/2019 </a:t>
            </a:r>
            <a:r>
              <a:rPr lang="es-MX" dirty="0" smtClean="0">
                <a:hlinkClick r:id="rId2"/>
              </a:rPr>
              <a:t>www.saij.gob.ar</a:t>
            </a:r>
            <a:r>
              <a:rPr lang="es-MX" dirty="0" smtClean="0"/>
              <a:t> Id SAIJ: DACF190205</a:t>
            </a:r>
          </a:p>
          <a:p>
            <a:pPr>
              <a:buNone/>
            </a:pPr>
            <a:r>
              <a:rPr lang="es-MX" dirty="0" smtClean="0"/>
              <a:t> </a:t>
            </a:r>
            <a:endParaRPr lang="es-ES" dirty="0" smtClean="0"/>
          </a:p>
          <a:p>
            <a:r>
              <a:rPr lang="es-ES" dirty="0" smtClean="0"/>
              <a:t> Sentencia autos caratulados “RODRIGUEZ SANDRA EDITH C/ PODER EJECUTIVO S/HABEAS DATA”, fecha 25-03-2014  Expediente  27068 Juzgado en lo Contencioso Administrativo Nro. 1 La Plata, fojas 9-11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528894C2-9118-9257-0014-5BCDABFC39D9}"/>
              </a:ext>
            </a:extLst>
          </p:cNvPr>
          <p:cNvSpPr>
            <a:spLocks noGrp="1"/>
          </p:cNvSpPr>
          <p:nvPr>
            <p:ph type="title"/>
          </p:nvPr>
        </p:nvSpPr>
        <p:spPr/>
        <p:txBody>
          <a:bodyPr/>
          <a:lstStyle/>
          <a:p>
            <a:r>
              <a:rPr lang="es-ES" dirty="0"/>
              <a:t>Muchas gracias !! </a:t>
            </a:r>
            <a:endParaRPr lang="es-AR" dirty="0"/>
          </a:p>
        </p:txBody>
      </p:sp>
      <p:sp>
        <p:nvSpPr>
          <p:cNvPr id="3" name="Marcador de contenido 2">
            <a:extLst>
              <a:ext uri="{FF2B5EF4-FFF2-40B4-BE49-F238E27FC236}">
                <a16:creationId xmlns:a16="http://schemas.microsoft.com/office/drawing/2014/main" xmlns="" id="{24518495-7AA9-159E-6C07-12D4D6682522}"/>
              </a:ext>
            </a:extLst>
          </p:cNvPr>
          <p:cNvSpPr>
            <a:spLocks noGrp="1"/>
          </p:cNvSpPr>
          <p:nvPr>
            <p:ph idx="1"/>
          </p:nvPr>
        </p:nvSpPr>
        <p:spPr/>
        <p:txBody>
          <a:bodyPr/>
          <a:lstStyle/>
          <a:p>
            <a:r>
              <a:rPr lang="es-ES" dirty="0"/>
              <a:t>Abog. Raquel Leonarda </a:t>
            </a:r>
            <a:r>
              <a:rPr lang="es-ES" dirty="0" err="1"/>
              <a:t>Pioletti</a:t>
            </a:r>
            <a:r>
              <a:rPr lang="es-ES" dirty="0"/>
              <a:t> </a:t>
            </a:r>
          </a:p>
          <a:p>
            <a:r>
              <a:rPr lang="es-ES" dirty="0" err="1"/>
              <a:t>To</a:t>
            </a:r>
            <a:r>
              <a:rPr lang="es-ES" dirty="0"/>
              <a:t>. VI Fo 19 CAMDP </a:t>
            </a:r>
          </a:p>
          <a:p>
            <a:r>
              <a:rPr lang="es-ES" dirty="0" err="1"/>
              <a:t>To</a:t>
            </a:r>
            <a:r>
              <a:rPr lang="es-ES" dirty="0"/>
              <a:t>. 60 Fo 606 </a:t>
            </a:r>
            <a:r>
              <a:rPr lang="es-ES" dirty="0" err="1"/>
              <a:t>CFAMdP</a:t>
            </a:r>
            <a:endParaRPr lang="es-ES" dirty="0"/>
          </a:p>
          <a:p>
            <a:r>
              <a:rPr lang="es-ES" dirty="0"/>
              <a:t>rapioletti@gmail.com</a:t>
            </a:r>
            <a:endParaRPr lang="es-AR" dirty="0"/>
          </a:p>
        </p:txBody>
      </p:sp>
    </p:spTree>
    <p:extLst>
      <p:ext uri="{BB962C8B-B14F-4D97-AF65-F5344CB8AC3E}">
        <p14:creationId xmlns:p14="http://schemas.microsoft.com/office/powerpoint/2010/main" xmlns="" val="25847848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BDFC25E0-C200-050F-F575-82E7B323D905}"/>
              </a:ext>
            </a:extLst>
          </p:cNvPr>
          <p:cNvSpPr>
            <a:spLocks noGrp="1"/>
          </p:cNvSpPr>
          <p:nvPr>
            <p:ph type="title"/>
          </p:nvPr>
        </p:nvSpPr>
        <p:spPr/>
        <p:txBody>
          <a:bodyPr>
            <a:normAutofit/>
          </a:bodyPr>
          <a:lstStyle/>
          <a:p>
            <a:r>
              <a:rPr lang="es-ES" dirty="0" smtClean="0"/>
              <a:t>¿Qué es el CASO FORTUITO ?</a:t>
            </a:r>
            <a:endParaRPr lang="es-AR" dirty="0"/>
          </a:p>
        </p:txBody>
      </p:sp>
      <p:sp>
        <p:nvSpPr>
          <p:cNvPr id="3" name="Marcador de contenido 2">
            <a:extLst>
              <a:ext uri="{FF2B5EF4-FFF2-40B4-BE49-F238E27FC236}">
                <a16:creationId xmlns:a16="http://schemas.microsoft.com/office/drawing/2014/main" xmlns="" id="{C24EFD60-2F89-AF0D-1FCB-1DC51E522E81}"/>
              </a:ext>
            </a:extLst>
          </p:cNvPr>
          <p:cNvSpPr>
            <a:spLocks noGrp="1"/>
          </p:cNvSpPr>
          <p:nvPr>
            <p:ph idx="1"/>
          </p:nvPr>
        </p:nvSpPr>
        <p:spPr/>
        <p:txBody>
          <a:bodyPr>
            <a:normAutofit lnSpcReduction="10000"/>
          </a:bodyPr>
          <a:lstStyle/>
          <a:p>
            <a:endParaRPr lang="es-AR" altLang="es-AR" dirty="0" smtClean="0"/>
          </a:p>
          <a:p>
            <a:r>
              <a:rPr lang="es-AR" dirty="0" smtClean="0"/>
              <a:t>Es un concepto jurídico (el “casus”)</a:t>
            </a:r>
          </a:p>
          <a:p>
            <a:r>
              <a:rPr lang="es-AR" dirty="0" smtClean="0"/>
              <a:t>Interrumpe el nexo de causalidad que debe existir entre el evento antijurídico y el daño </a:t>
            </a:r>
          </a:p>
          <a:p>
            <a:r>
              <a:rPr lang="es-AR" dirty="0" smtClean="0"/>
              <a:t>A raíz de lo anterior funciona como eximente de responsabilidad civil </a:t>
            </a:r>
          </a:p>
          <a:p>
            <a:r>
              <a:rPr lang="es-AR" dirty="0" smtClean="0"/>
              <a:t>Siempre estuvo legislado en nuestro Código Civil (Vélez Sarsfield y actual Ley 26.994 </a:t>
            </a:r>
            <a:r>
              <a:rPr lang="es-AR" dirty="0" err="1" smtClean="0"/>
              <a:t>CCyC</a:t>
            </a:r>
            <a:r>
              <a:rPr lang="es-AR" dirty="0" smtClean="0"/>
              <a:t> año 2015)</a:t>
            </a:r>
          </a:p>
          <a:p>
            <a:r>
              <a:rPr lang="es-AR" dirty="0" smtClean="0"/>
              <a:t>Para nuestro </a:t>
            </a:r>
            <a:r>
              <a:rPr lang="es-AR" dirty="0" err="1" smtClean="0"/>
              <a:t>CCyC</a:t>
            </a:r>
            <a:r>
              <a:rPr lang="es-AR" dirty="0" smtClean="0"/>
              <a:t> los términos caso fortuito y fuerza mayor sin “</a:t>
            </a:r>
            <a:r>
              <a:rPr lang="es-AR" dirty="0" err="1" smtClean="0"/>
              <a:t>sinóminos</a:t>
            </a:r>
            <a:r>
              <a:rPr lang="es-AR" dirty="0" smtClean="0"/>
              <a:t>”  </a:t>
            </a:r>
          </a:p>
          <a:p>
            <a:endParaRPr lang="es-AR" dirty="0" smtClean="0"/>
          </a:p>
          <a:p>
            <a:endParaRPr lang="es-AR" dirty="0"/>
          </a:p>
        </p:txBody>
      </p:sp>
    </p:spTree>
    <p:extLst>
      <p:ext uri="{BB962C8B-B14F-4D97-AF65-F5344CB8AC3E}">
        <p14:creationId xmlns:p14="http://schemas.microsoft.com/office/powerpoint/2010/main" xmlns="" val="10161845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Título"/>
          <p:cNvSpPr>
            <a:spLocks noGrp="1"/>
          </p:cNvSpPr>
          <p:nvPr>
            <p:ph type="title"/>
          </p:nvPr>
        </p:nvSpPr>
        <p:spPr/>
        <p:txBody>
          <a:bodyPr>
            <a:normAutofit/>
          </a:bodyPr>
          <a:lstStyle/>
          <a:p>
            <a:r>
              <a:rPr lang="es-MX" dirty="0" smtClean="0"/>
              <a:t>En nuestro </a:t>
            </a:r>
            <a:r>
              <a:rPr lang="es-MX" dirty="0" err="1" smtClean="0"/>
              <a:t>CCyC</a:t>
            </a:r>
            <a:r>
              <a:rPr lang="es-MX" dirty="0" smtClean="0"/>
              <a:t> </a:t>
            </a:r>
            <a:endParaRPr lang="es-ES" dirty="0"/>
          </a:p>
        </p:txBody>
      </p:sp>
      <p:sp>
        <p:nvSpPr>
          <p:cNvPr id="6" name="5 Marcador de texto"/>
          <p:cNvSpPr>
            <a:spLocks noGrp="1"/>
          </p:cNvSpPr>
          <p:nvPr>
            <p:ph idx="1"/>
          </p:nvPr>
        </p:nvSpPr>
        <p:spPr/>
        <p:txBody>
          <a:bodyPr>
            <a:normAutofit/>
          </a:bodyPr>
          <a:lstStyle/>
          <a:p>
            <a:pPr marL="342900" lvl="0" indent="-342900" algn="just">
              <a:spcBef>
                <a:spcPts val="640"/>
              </a:spcBef>
              <a:buSzPts val="2080"/>
              <a:buNone/>
            </a:pPr>
            <a:r>
              <a:rPr lang="es-AR" dirty="0"/>
              <a:t>   </a:t>
            </a:r>
            <a:endParaRPr lang="es-AR" dirty="0" smtClean="0"/>
          </a:p>
          <a:p>
            <a:pPr marL="342900" lvl="0" indent="-342900" algn="just">
              <a:spcBef>
                <a:spcPts val="640"/>
              </a:spcBef>
              <a:buSzPts val="2080"/>
              <a:buNone/>
            </a:pPr>
            <a:r>
              <a:rPr lang="es-MX" dirty="0" smtClean="0"/>
              <a:t>Art. 1730</a:t>
            </a:r>
            <a:r>
              <a:rPr lang="es-MX" dirty="0" smtClean="0">
                <a:solidFill>
                  <a:srgbClr val="FF0000"/>
                </a:solidFill>
              </a:rPr>
              <a:t>: Se considera caso fortuito o fuerza mayor al hecho que no ha podido ser previsto o que, habiendo sido previsto, no ha podido ser evitado.</a:t>
            </a:r>
            <a:r>
              <a:rPr lang="es-MX" dirty="0" smtClean="0"/>
              <a:t> </a:t>
            </a:r>
            <a:r>
              <a:rPr lang="es-MX" dirty="0" smtClean="0">
                <a:solidFill>
                  <a:srgbClr val="00B0F0"/>
                </a:solidFill>
              </a:rPr>
              <a:t>El caso fortuito o fuerza mayor exime de responsabilidad, excepto disposición en contrario. </a:t>
            </a:r>
            <a:r>
              <a:rPr lang="es-MX" dirty="0" smtClean="0">
                <a:solidFill>
                  <a:srgbClr val="00B050"/>
                </a:solidFill>
              </a:rPr>
              <a:t>Este Código emplea los términos “caso fortuito” y “fuerza mayor” como sinónimos  </a:t>
            </a:r>
            <a:endParaRPr lang="es-ES" dirty="0">
              <a:solidFill>
                <a:srgbClr val="00B05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p:txBody>
          <a:bodyPr/>
          <a:lstStyle/>
          <a:p>
            <a:r>
              <a:rPr lang="es-MX" dirty="0" smtClean="0"/>
              <a:t>Caracteres del CF</a:t>
            </a:r>
            <a:endParaRPr lang="es-ES" dirty="0"/>
          </a:p>
        </p:txBody>
      </p:sp>
      <p:sp>
        <p:nvSpPr>
          <p:cNvPr id="5" name="4 Marcador de texto"/>
          <p:cNvSpPr>
            <a:spLocks noGrp="1"/>
          </p:cNvSpPr>
          <p:nvPr>
            <p:ph idx="1"/>
          </p:nvPr>
        </p:nvSpPr>
        <p:spPr>
          <a:xfrm>
            <a:off x="285720" y="2000240"/>
            <a:ext cx="8358246" cy="4116618"/>
          </a:xfrm>
        </p:spPr>
        <p:txBody>
          <a:bodyPr>
            <a:normAutofit/>
          </a:bodyPr>
          <a:lstStyle/>
          <a:p>
            <a:r>
              <a:rPr lang="es-MX" dirty="0" smtClean="0"/>
              <a:t>Hecho imprevisible : cuando supera la aptitud normal de previsión que sea deba exigirle al deudor (</a:t>
            </a:r>
            <a:r>
              <a:rPr lang="es-MX" dirty="0" err="1" smtClean="0"/>
              <a:t>Llambías</a:t>
            </a:r>
            <a:r>
              <a:rPr lang="es-MX" dirty="0" smtClean="0"/>
              <a:t>) </a:t>
            </a:r>
          </a:p>
          <a:p>
            <a:r>
              <a:rPr lang="es-MX" dirty="0" smtClean="0"/>
              <a:t>Hecho inevitable: cuando el hecho sucede, no obstante toda acción puesta en inversión en infraestructura y modernización  </a:t>
            </a:r>
          </a:p>
          <a:p>
            <a:r>
              <a:rPr lang="es-MX" dirty="0" smtClean="0"/>
              <a:t>Exterior o ajeno al deudor o responsable</a:t>
            </a:r>
          </a:p>
          <a:p>
            <a:r>
              <a:rPr lang="es-MX" dirty="0" smtClean="0"/>
              <a:t>Actual </a:t>
            </a:r>
          </a:p>
          <a:p>
            <a:r>
              <a:rPr lang="es-MX" dirty="0" smtClean="0"/>
              <a:t>Sobreviniente  al nacimiento de la obligación</a:t>
            </a:r>
          </a:p>
          <a:p>
            <a:r>
              <a:rPr lang="es-MX" dirty="0" smtClean="0"/>
              <a:t>Objetiva y absoluta. Que afecte a cualquier persona.  </a:t>
            </a:r>
          </a:p>
          <a:p>
            <a:endParaRPr lang="es-E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texto"/>
          <p:cNvSpPr>
            <a:spLocks noGrp="1"/>
          </p:cNvSpPr>
          <p:nvPr>
            <p:ph idx="1"/>
          </p:nvPr>
        </p:nvSpPr>
        <p:spPr/>
        <p:txBody>
          <a:bodyPr>
            <a:normAutofit/>
          </a:bodyPr>
          <a:lstStyle/>
          <a:p>
            <a:r>
              <a:rPr lang="es-AR" dirty="0" smtClean="0"/>
              <a:t>Funciona como eximente de responsabilidad civil</a:t>
            </a:r>
          </a:p>
          <a:p>
            <a:r>
              <a:rPr lang="es-MX" dirty="0" smtClean="0"/>
              <a:t>Constituye una “causa” que exime de responsabilidad dado que impide el cumplimiento de la obligación </a:t>
            </a:r>
          </a:p>
          <a:p>
            <a:r>
              <a:rPr lang="es-AR" dirty="0" smtClean="0"/>
              <a:t> Debe surgir por causas ajenas al deudor, pues de no ser así se estará ante un incumplimiento imputable  dando nacimiento a la obligación de pagar daños y perjuicios. (no es caso fortuito)</a:t>
            </a:r>
          </a:p>
          <a:p>
            <a:r>
              <a:rPr lang="es-AR" dirty="0" smtClean="0"/>
              <a:t>En cambio, en el caso fortuito se exime de responsabilidad. No hay pago de daños y perjuicios   </a:t>
            </a:r>
          </a:p>
          <a:p>
            <a:endParaRPr lang="es-ES" dirty="0"/>
          </a:p>
        </p:txBody>
      </p:sp>
      <p:sp>
        <p:nvSpPr>
          <p:cNvPr id="6" name="5 Título"/>
          <p:cNvSpPr>
            <a:spLocks noGrp="1"/>
          </p:cNvSpPr>
          <p:nvPr>
            <p:ph type="title"/>
          </p:nvPr>
        </p:nvSpPr>
        <p:spPr/>
        <p:txBody>
          <a:bodyPr>
            <a:normAutofit/>
          </a:bodyPr>
          <a:lstStyle/>
          <a:p>
            <a:r>
              <a:rPr lang="es-MX" dirty="0" smtClean="0"/>
              <a:t>¿Qué efecto produce el C.F. ? </a:t>
            </a:r>
            <a:endParaRPr lang="es-E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MX" dirty="0" smtClean="0"/>
              <a:t>¿A qué se le llama Cambio Climático? </a:t>
            </a:r>
            <a:endParaRPr lang="es-ES" dirty="0"/>
          </a:p>
        </p:txBody>
      </p:sp>
      <p:sp>
        <p:nvSpPr>
          <p:cNvPr id="3" name="2 Marcador de contenido"/>
          <p:cNvSpPr>
            <a:spLocks noGrp="1"/>
          </p:cNvSpPr>
          <p:nvPr>
            <p:ph idx="1"/>
          </p:nvPr>
        </p:nvSpPr>
        <p:spPr/>
        <p:txBody>
          <a:bodyPr>
            <a:normAutofit lnSpcReduction="10000"/>
          </a:bodyPr>
          <a:lstStyle/>
          <a:p>
            <a:pPr algn="just"/>
            <a:r>
              <a:rPr lang="es-MX" dirty="0" smtClean="0"/>
              <a:t>Se define al cambio climático como la modificación del clima que ha tenido lugar respecto de su historial a escala regional y global. Si bien en general, se trata de cambios de orden natural (ej. variaciones en la actividad solar, erupciones volcánicas, caída de </a:t>
            </a:r>
            <a:r>
              <a:rPr lang="es-MX" dirty="0" err="1" smtClean="0"/>
              <a:t>meteritos</a:t>
            </a:r>
            <a:r>
              <a:rPr lang="es-MX" dirty="0" smtClean="0"/>
              <a:t>, </a:t>
            </a:r>
            <a:r>
              <a:rPr lang="es-MX" dirty="0" err="1" smtClean="0"/>
              <a:t>etc</a:t>
            </a:r>
            <a:r>
              <a:rPr lang="es-MX" dirty="0" smtClean="0"/>
              <a:t>) , actualmente también se asocia al impacto derivado de actividades humanas sobre el planeta (tales como quema de combustibles fósiles como  carbón, petróleo y gas) </a:t>
            </a:r>
          </a:p>
          <a:p>
            <a:pPr algn="just"/>
            <a:r>
              <a:rPr lang="es-MX" dirty="0" smtClean="0"/>
              <a:t>Se trata de un fenómeno complejo con numerosas variables (fuente manosunidas.org  y un.org)</a:t>
            </a:r>
            <a:endParaRPr lang="es-E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endParaRPr lang="es-ES" dirty="0"/>
          </a:p>
        </p:txBody>
      </p:sp>
      <p:sp>
        <p:nvSpPr>
          <p:cNvPr id="3" name="2 Marcador de contenido"/>
          <p:cNvSpPr>
            <a:spLocks noGrp="1"/>
          </p:cNvSpPr>
          <p:nvPr>
            <p:ph idx="1"/>
          </p:nvPr>
        </p:nvSpPr>
        <p:spPr/>
        <p:txBody>
          <a:bodyPr/>
          <a:lstStyle/>
          <a:p>
            <a:pPr algn="just"/>
            <a:r>
              <a:rPr lang="es-MX" dirty="0" smtClean="0"/>
              <a:t>El cambio climático se refiere a los cambios a largo plazo de las temperaturas y los patrones climáticos. </a:t>
            </a:r>
            <a:endParaRPr lang="es-E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idx="1"/>
          </p:nvPr>
        </p:nvSpPr>
        <p:spPr/>
        <p:txBody>
          <a:bodyPr/>
          <a:lstStyle/>
          <a:p>
            <a:pPr algn="just"/>
            <a:r>
              <a:rPr lang="es-MX" dirty="0" smtClean="0"/>
              <a:t>Los expertos señalan que no es correcto confundir calentamiento global con cambio climático. El primero indica el aumento de la temperatura media de la Tierra, propiciado por el “efecto invernadero”,  originado por la emisión de gases contaminantes a la atmósfera. Tanto el calentamiento global como el efecto invernadero son algunos de los factores que influyen en el cambio climático.</a:t>
            </a:r>
            <a:endParaRPr lang="es-E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MX" dirty="0" smtClean="0"/>
              <a:t>¿Es el cambio climático un supuesto de caso fortuito ? </a:t>
            </a:r>
            <a:endParaRPr lang="es-ES" dirty="0"/>
          </a:p>
        </p:txBody>
      </p:sp>
      <p:sp>
        <p:nvSpPr>
          <p:cNvPr id="3" name="2 Marcador de contenido"/>
          <p:cNvSpPr>
            <a:spLocks noGrp="1"/>
          </p:cNvSpPr>
          <p:nvPr>
            <p:ph idx="1"/>
          </p:nvPr>
        </p:nvSpPr>
        <p:spPr/>
        <p:txBody>
          <a:bodyPr/>
          <a:lstStyle/>
          <a:p>
            <a:r>
              <a:rPr lang="es-MX" dirty="0" smtClean="0"/>
              <a:t>De acuerdo a los fallos existentes, la respuesta es </a:t>
            </a:r>
            <a:r>
              <a:rPr lang="es-MX" u="sng" dirty="0" smtClean="0"/>
              <a:t>negativa</a:t>
            </a:r>
            <a:r>
              <a:rPr lang="es-MX" dirty="0" smtClean="0"/>
              <a:t>. </a:t>
            </a:r>
          </a:p>
          <a:p>
            <a:r>
              <a:rPr lang="es-MX" dirty="0" smtClean="0"/>
              <a:t>Ej. Cámara Federal Civil y Comercial (prestación de servicio eléctrico)</a:t>
            </a:r>
          </a:p>
          <a:p>
            <a:r>
              <a:rPr lang="es-MX" dirty="0" smtClean="0"/>
              <a:t>“Aquino Hilda Beatriz c/ </a:t>
            </a:r>
            <a:r>
              <a:rPr lang="es-MX" dirty="0" err="1" smtClean="0"/>
              <a:t>Edesur</a:t>
            </a:r>
            <a:r>
              <a:rPr lang="es-MX" dirty="0" smtClean="0"/>
              <a:t> SA S/ Daños y Perjuicios”  fallo del 10-09-2019 -Sala 2</a:t>
            </a:r>
          </a:p>
          <a:p>
            <a:r>
              <a:rPr lang="es-MX" dirty="0" smtClean="0"/>
              <a:t>“ </a:t>
            </a:r>
            <a:r>
              <a:rPr lang="es-MX" dirty="0" err="1" smtClean="0"/>
              <a:t>Bolognese</a:t>
            </a:r>
            <a:r>
              <a:rPr lang="es-MX" dirty="0" smtClean="0"/>
              <a:t> Noemí Amelia y otro /</a:t>
            </a:r>
            <a:r>
              <a:rPr lang="es-MX" dirty="0" err="1" smtClean="0"/>
              <a:t>Edesur</a:t>
            </a:r>
            <a:r>
              <a:rPr lang="es-MX" dirty="0" smtClean="0"/>
              <a:t> SA S/Daños y Perjuicios” fallo de 05/07/2019 -Sala 1</a:t>
            </a:r>
          </a:p>
          <a:p>
            <a:r>
              <a:rPr lang="es-MX" dirty="0" smtClean="0"/>
              <a:t>“Posada de Virreyes SRL c/</a:t>
            </a:r>
            <a:r>
              <a:rPr lang="es-MX" dirty="0" err="1" smtClean="0"/>
              <a:t>Edesur</a:t>
            </a:r>
            <a:r>
              <a:rPr lang="es-MX" dirty="0" smtClean="0"/>
              <a:t> SA S/Daños y Perjuicios “ fallo de 11/07/2019 Sala 2  </a:t>
            </a:r>
            <a:endParaRPr lang="es-E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ujo">
  <a:themeElements>
    <a:clrScheme name="Papel">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Flujo">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ujo">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Flow</Template>
  <TotalTime>1164</TotalTime>
  <Words>910</Words>
  <Application>Microsoft Office PowerPoint</Application>
  <PresentationFormat>Presentación en pantalla (4:3)</PresentationFormat>
  <Paragraphs>68</Paragraphs>
  <Slides>17</Slides>
  <Notes>0</Notes>
  <HiddenSlides>0</HiddenSlides>
  <MMClips>0</MMClips>
  <ScaleCrop>false</ScaleCrop>
  <HeadingPairs>
    <vt:vector size="4" baseType="variant">
      <vt:variant>
        <vt:lpstr>Tema</vt:lpstr>
      </vt:variant>
      <vt:variant>
        <vt:i4>1</vt:i4>
      </vt:variant>
      <vt:variant>
        <vt:lpstr>Títulos de diapositiva</vt:lpstr>
      </vt:variant>
      <vt:variant>
        <vt:i4>17</vt:i4>
      </vt:variant>
    </vt:vector>
  </HeadingPairs>
  <TitlesOfParts>
    <vt:vector size="18" baseType="lpstr">
      <vt:lpstr>Flujo</vt:lpstr>
      <vt:lpstr>Seminario Responsabilidad Jurídica y Profesional en la Ingeniería  Colegio de Ingenieros de la Provincia de Buenos Aires </vt:lpstr>
      <vt:lpstr>¿Qué es el CASO FORTUITO ?</vt:lpstr>
      <vt:lpstr>En nuestro CCyC </vt:lpstr>
      <vt:lpstr>Caracteres del CF</vt:lpstr>
      <vt:lpstr>¿Qué efecto produce el C.F. ? </vt:lpstr>
      <vt:lpstr>¿A qué se le llama Cambio Climático? </vt:lpstr>
      <vt:lpstr>Diapositiva 7</vt:lpstr>
      <vt:lpstr>Diapositiva 8</vt:lpstr>
      <vt:lpstr>¿Es el cambio climático un supuesto de caso fortuito ? </vt:lpstr>
      <vt:lpstr>Inundaciones:</vt:lpstr>
      <vt:lpstr>Diapositiva 11</vt:lpstr>
      <vt:lpstr>Diapositiva 12</vt:lpstr>
      <vt:lpstr>Diapositiva 13</vt:lpstr>
      <vt:lpstr>Diapositiva 14</vt:lpstr>
      <vt:lpstr>Bibliografía consultada </vt:lpstr>
      <vt:lpstr>Diapositiva 16</vt:lpstr>
      <vt:lpstr>Muchas gracias !!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Responsabilidad civil</dc:title>
  <dc:creator>Usuario</dc:creator>
  <cp:lastModifiedBy>Usuario</cp:lastModifiedBy>
  <cp:revision>63</cp:revision>
  <cp:lastPrinted>1601-01-01T00:00:00Z</cp:lastPrinted>
  <dcterms:created xsi:type="dcterms:W3CDTF">2020-01-26T15:29:26Z</dcterms:created>
  <dcterms:modified xsi:type="dcterms:W3CDTF">2025-10-14T16:06:38Z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