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411" r:id="rId2"/>
    <p:sldId id="417" r:id="rId3"/>
    <p:sldId id="459" r:id="rId4"/>
    <p:sldId id="292" r:id="rId5"/>
    <p:sldId id="283" r:id="rId6"/>
    <p:sldId id="293" r:id="rId7"/>
    <p:sldId id="440" r:id="rId8"/>
    <p:sldId id="295" r:id="rId9"/>
    <p:sldId id="317" r:id="rId10"/>
    <p:sldId id="433" r:id="rId1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44" autoAdjust="0"/>
    <p:restoredTop sz="94660"/>
  </p:normalViewPr>
  <p:slideViewPr>
    <p:cSldViewPr>
      <p:cViewPr varScale="1">
        <p:scale>
          <a:sx n="73" d="100"/>
          <a:sy n="73" d="100"/>
        </p:scale>
        <p:origin x="-13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BA0707-5888-4AE3-B20A-9C968DC4477D}" type="datetimeFigureOut">
              <a:rPr lang="es-AR" smtClean="0"/>
              <a:pPr/>
              <a:t>7/10/2025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5076C-C522-4768-8782-750CCA0013D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103335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649E-274B-49FF-BE77-92A953C9D118}" type="slidenum">
              <a:rPr lang="es-ES" altLang="es-AR" smtClean="0"/>
              <a:pPr/>
              <a:t>‹Nº›</a:t>
            </a:fld>
            <a:endParaRPr lang="es-ES" alt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5B0F-7609-41C9-8AB5-79B45540D28A}" type="slidenum">
              <a:rPr lang="es-ES" altLang="es-AR" smtClean="0"/>
              <a:pPr/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9A35-14F5-451E-BEFD-9B4EE7F76D3F}" type="slidenum">
              <a:rPr lang="es-ES" altLang="es-AR" smtClean="0"/>
              <a:pPr/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AA55-646C-461E-A842-B895DF46959A}" type="slidenum">
              <a:rPr lang="es-ES" altLang="es-AR" smtClean="0"/>
              <a:pPr/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BED-27BC-4961-A270-0477CA5803A5}" type="slidenum">
              <a:rPr lang="es-ES" altLang="es-AR" smtClean="0"/>
              <a:pPr/>
              <a:t>‹Nº›</a:t>
            </a:fld>
            <a:endParaRPr lang="es-ES" alt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E513F-FFFA-40C2-A823-0FC911DA3E44}" type="slidenum">
              <a:rPr lang="es-ES" altLang="es-AR" smtClean="0"/>
              <a:pPr/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0D9E-F434-4FE4-98D9-29D19DFC3728}" type="slidenum">
              <a:rPr lang="es-ES" altLang="es-AR" smtClean="0"/>
              <a:pPr/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C610-76EF-40E7-B3F5-743DDCD8EAF6}" type="slidenum">
              <a:rPr lang="es-ES" altLang="es-AR" smtClean="0"/>
              <a:pPr/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15F4-8BF8-48C8-ABB9-04D03DCF3705}" type="slidenum">
              <a:rPr lang="es-ES" altLang="es-AR" smtClean="0"/>
              <a:pPr/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F7CA-1EDB-42E6-BA1C-F4E0BFA52480}" type="slidenum">
              <a:rPr lang="es-ES" altLang="es-AR" smtClean="0"/>
              <a:pPr/>
              <a:t>‹Nº›</a:t>
            </a:fld>
            <a:endParaRPr lang="es-ES" alt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83D738-A22C-425B-8D4E-278C492DF735}" type="slidenum">
              <a:rPr lang="es-ES" altLang="es-AR" smtClean="0"/>
              <a:pPr/>
              <a:t>‹Nº›</a:t>
            </a:fld>
            <a:endParaRPr lang="es-ES" alt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 alt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 alt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BC610-76EF-40E7-B3F5-743DDCD8EAF6}" type="slidenum">
              <a:rPr lang="es-ES" altLang="es-AR" smtClean="0"/>
              <a:pPr/>
              <a:t>‹Nº›</a:t>
            </a:fld>
            <a:endParaRPr lang="es-ES" altLang="es-AR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F5323DFE-ACA7-A6F0-E345-0C6C0B10D0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720" y="0"/>
            <a:ext cx="8858280" cy="3929065"/>
          </a:xfrm>
        </p:spPr>
        <p:txBody>
          <a:bodyPr/>
          <a:lstStyle/>
          <a:p>
            <a:r>
              <a:rPr lang="es-ES" dirty="0" smtClean="0"/>
              <a:t>Seminario Responsabilidad Jurídica y Profesional en la Ingeniería </a:t>
            </a:r>
            <a:br>
              <a:rPr lang="es-ES" dirty="0" smtClean="0"/>
            </a:br>
            <a:r>
              <a:rPr lang="es-ES" sz="4400" dirty="0" smtClean="0"/>
              <a:t>Colegio de Ingenieros de la Provincia de Buenos Aires </a:t>
            </a:r>
            <a:endParaRPr lang="es-AR" sz="4400" dirty="0"/>
          </a:p>
        </p:txBody>
      </p:sp>
      <p:sp>
        <p:nvSpPr>
          <p:cNvPr id="5" name="Subtítulo 4">
            <a:extLst>
              <a:ext uri="{FF2B5EF4-FFF2-40B4-BE49-F238E27FC236}">
                <a16:creationId xmlns="" xmlns:a16="http://schemas.microsoft.com/office/drawing/2014/main" id="{8DCA20D2-D19F-68DF-E649-9B1C52703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4414" y="3886200"/>
            <a:ext cx="6557986" cy="2614634"/>
          </a:xfrm>
        </p:spPr>
        <p:txBody>
          <a:bodyPr/>
          <a:lstStyle/>
          <a:p>
            <a:r>
              <a:rPr lang="es-ES" dirty="0" smtClean="0"/>
              <a:t>Tercer Módulo </a:t>
            </a:r>
            <a:endParaRPr lang="es-ES" dirty="0" smtClean="0"/>
          </a:p>
          <a:p>
            <a:r>
              <a:rPr lang="es-ES" dirty="0" smtClean="0"/>
              <a:t>Prof</a:t>
            </a:r>
            <a:r>
              <a:rPr lang="es-ES" dirty="0"/>
              <a:t>. Raquel </a:t>
            </a:r>
            <a:r>
              <a:rPr lang="es-ES" dirty="0" err="1"/>
              <a:t>Pioletti</a:t>
            </a:r>
            <a:r>
              <a:rPr lang="es-ES" dirty="0"/>
              <a:t> </a:t>
            </a:r>
          </a:p>
          <a:p>
            <a:r>
              <a:rPr lang="es-ES" dirty="0"/>
              <a:t>Tomo VI fo 19 CAMDP</a:t>
            </a:r>
          </a:p>
          <a:p>
            <a:r>
              <a:rPr lang="es-ES" dirty="0"/>
              <a:t>Tomo 60 Fo. 606 </a:t>
            </a:r>
            <a:r>
              <a:rPr lang="es-ES" dirty="0" err="1"/>
              <a:t>CFAMdP</a:t>
            </a:r>
            <a:r>
              <a:rPr lang="es-ES" dirty="0"/>
              <a:t>  </a:t>
            </a:r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171366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28894C2-9118-9257-0014-5BCDABFC3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Muchas gracias !!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24518495-7AA9-159E-6C07-12D4D6682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Abog. Raquel Leonarda </a:t>
            </a:r>
            <a:r>
              <a:rPr lang="es-ES" dirty="0" err="1"/>
              <a:t>Pioletti</a:t>
            </a:r>
            <a:r>
              <a:rPr lang="es-ES" dirty="0"/>
              <a:t> </a:t>
            </a:r>
          </a:p>
          <a:p>
            <a:r>
              <a:rPr lang="es-ES" dirty="0" err="1"/>
              <a:t>To</a:t>
            </a:r>
            <a:r>
              <a:rPr lang="es-ES" dirty="0"/>
              <a:t>. VI Fo 19 CAMDP </a:t>
            </a:r>
          </a:p>
          <a:p>
            <a:r>
              <a:rPr lang="es-ES" dirty="0" err="1"/>
              <a:t>To</a:t>
            </a:r>
            <a:r>
              <a:rPr lang="es-ES" dirty="0"/>
              <a:t>. 60 Fo 606 </a:t>
            </a:r>
            <a:r>
              <a:rPr lang="es-ES" dirty="0" err="1"/>
              <a:t>CFAMdP</a:t>
            </a:r>
            <a:endParaRPr lang="es-ES" dirty="0"/>
          </a:p>
          <a:p>
            <a:r>
              <a:rPr lang="es-ES" dirty="0"/>
              <a:t>rapioletti@gmail.com</a:t>
            </a:r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2584784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1BD0973-E87B-9E95-7AA2-C91411EF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informes técnicos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8DAA5837-9F25-5B30-32BB-DEB577166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“Documento </a:t>
            </a:r>
            <a:r>
              <a:rPr lang="es-MX" dirty="0" smtClean="0"/>
              <a:t>formal que presenta información detallada sobre un tema específico, con el fin de comunicar hallazgos, procedimientos y conclusiones de manera estructurada</a:t>
            </a:r>
            <a:r>
              <a:rPr lang="es-MX" dirty="0" smtClean="0"/>
              <a:t>.”</a:t>
            </a:r>
          </a:p>
          <a:p>
            <a:r>
              <a:rPr lang="es-AR" altLang="es-AR" dirty="0" smtClean="0"/>
              <a:t>Responden a los diversos ámbitos de incumbencia de la Profesión</a:t>
            </a:r>
          </a:p>
          <a:p>
            <a:r>
              <a:rPr lang="es-AR" altLang="es-AR" dirty="0" smtClean="0"/>
              <a:t>Son variados y diversos:;   </a:t>
            </a:r>
            <a:endParaRPr lang="es-AR" altLang="es-AR" dirty="0"/>
          </a:p>
          <a:p>
            <a:pPr lvl="1" algn="just"/>
            <a:r>
              <a:rPr lang="es-AR" altLang="es-AR" dirty="0" smtClean="0"/>
              <a:t>En virtud de los distintos objetivos que se persiguen a través de los mismos (ej. Contralor, verificación, asesoramiento, diagnóstico de situaciones)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3416441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DFC25E0-C200-050F-F575-82E7B323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Aspectos </a:t>
            </a:r>
            <a:r>
              <a:rPr lang="es-ES" dirty="0" smtClean="0"/>
              <a:t>a considerar desde el punto de vista jurídico: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C24EFD60-2F89-AF0D-1FCB-1DC51E522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altLang="es-AR" dirty="0" smtClean="0"/>
          </a:p>
          <a:p>
            <a:r>
              <a:rPr lang="es-AR" altLang="es-AR" dirty="0" smtClean="0"/>
              <a:t>La fuerza probatoria que presenta el I.T. (cómo se prueba su veracidad y consistencia? )</a:t>
            </a:r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La vigencia del I.T  (¿por cuánto tiempo es válido o puede ser utilizado?) </a:t>
            </a:r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1016184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Fuerza probatoria del I.T.</a:t>
            </a:r>
            <a:endParaRPr lang="es-ES" dirty="0"/>
          </a:p>
        </p:txBody>
      </p:sp>
      <p:sp>
        <p:nvSpPr>
          <p:cNvPr id="6" name="5 Marcador de text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spcBef>
                <a:spcPts val="640"/>
              </a:spcBef>
              <a:buSzPts val="2080"/>
              <a:buNone/>
            </a:pPr>
            <a:r>
              <a:rPr lang="es-AR" dirty="0"/>
              <a:t>   </a:t>
            </a:r>
            <a:r>
              <a:rPr lang="es-AR" dirty="0" smtClean="0"/>
              <a:t>Para reforzar el primer aspecto es fundamental incorporar al I.T. elementos que </a:t>
            </a:r>
            <a:r>
              <a:rPr lang="es-AR" u="sng" dirty="0" smtClean="0"/>
              <a:t>refuercen</a:t>
            </a:r>
            <a:r>
              <a:rPr lang="es-AR" dirty="0" smtClean="0"/>
              <a:t> la acreditación de la veracidad de lo relevado por el profesional, tales como: </a:t>
            </a:r>
          </a:p>
          <a:p>
            <a:pPr marL="342900" lvl="0" indent="-342900" algn="just">
              <a:spcBef>
                <a:spcPts val="640"/>
              </a:spcBef>
              <a:buSzPts val="2080"/>
              <a:buNone/>
            </a:pPr>
            <a:endParaRPr lang="es-AR" dirty="0" smtClean="0"/>
          </a:p>
          <a:p>
            <a:pPr marL="342900" lvl="0" indent="-342900" algn="just">
              <a:spcBef>
                <a:spcPts val="640"/>
              </a:spcBef>
              <a:buSzPts val="2080"/>
              <a:buNone/>
            </a:pPr>
            <a:r>
              <a:rPr lang="es-AR" dirty="0" smtClean="0"/>
              <a:t>*Material fotográfico con fecha indubitada. </a:t>
            </a:r>
          </a:p>
          <a:p>
            <a:pPr marL="342900" lvl="0" indent="-342900" algn="just">
              <a:spcBef>
                <a:spcPts val="640"/>
              </a:spcBef>
              <a:buSzPts val="2080"/>
              <a:buNone/>
            </a:pPr>
            <a:r>
              <a:rPr lang="es-AR" dirty="0" smtClean="0"/>
              <a:t>*Filmografía, videos con igual condición.   </a:t>
            </a:r>
          </a:p>
          <a:p>
            <a:pPr marL="342900" lvl="0" indent="-342900" algn="just">
              <a:spcBef>
                <a:spcPts val="640"/>
              </a:spcBef>
              <a:buSzPts val="2080"/>
              <a:buFont typeface="Arial" charset="0"/>
              <a:buChar char="•"/>
            </a:pPr>
            <a:r>
              <a:rPr lang="es-AR" dirty="0" smtClean="0"/>
              <a:t>Es recomendable 	que dicho material también acredite la presencia del profesional interviniente en el acto –</a:t>
            </a:r>
          </a:p>
          <a:p>
            <a:pPr marL="342900" lvl="0" indent="-342900" algn="just">
              <a:spcBef>
                <a:spcPts val="640"/>
              </a:spcBef>
              <a:buSzPts val="2080"/>
              <a:buNone/>
            </a:pPr>
            <a:endParaRPr lang="es-AR" dirty="0" smtClean="0"/>
          </a:p>
          <a:p>
            <a:pPr marL="342900" lvl="0" indent="-342900" algn="just">
              <a:spcBef>
                <a:spcPts val="640"/>
              </a:spcBef>
              <a:buSzPts val="2080"/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 de esta propuesta: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idx="1"/>
          </p:nvPr>
        </p:nvSpPr>
        <p:spPr>
          <a:xfrm>
            <a:off x="285720" y="2000240"/>
            <a:ext cx="8358246" cy="4116618"/>
          </a:xfrm>
        </p:spPr>
        <p:txBody>
          <a:bodyPr>
            <a:normAutofit/>
          </a:bodyPr>
          <a:lstStyle/>
          <a:p>
            <a:pPr lvl="0" algn="just"/>
            <a:r>
              <a:rPr lang="es-MX" dirty="0" smtClean="0"/>
              <a:t>Que el I.F. se encuentre respaldado con elementos objetivos independientes de la opinión técnica del profesional,</a:t>
            </a:r>
          </a:p>
          <a:p>
            <a:pPr lvl="0" algn="just"/>
            <a:r>
              <a:rPr lang="es-MX" dirty="0" smtClean="0"/>
              <a:t>Que puedan ser cotejados por colegas y por los requirentes de sus servicios,</a:t>
            </a:r>
          </a:p>
          <a:p>
            <a:pPr lvl="0" algn="just"/>
            <a:r>
              <a:rPr lang="es-MX" dirty="0" smtClean="0"/>
              <a:t>Que den cuenta del momento histórico en el cual fue elaborado el I.T. y presentado ante su comitente, </a:t>
            </a:r>
          </a:p>
          <a:p>
            <a:pPr lvl="0" algn="just"/>
            <a:r>
              <a:rPr lang="es-MX" dirty="0" smtClean="0"/>
              <a:t>La presentación para su certificación ante el Colegio profesional también aporta fecha cierta, </a:t>
            </a:r>
            <a:endParaRPr lang="es-MX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Vigencia del I.T.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dirty="0" smtClean="0"/>
              <a:t>Vigencia del I.T.:</a:t>
            </a:r>
          </a:p>
          <a:p>
            <a:r>
              <a:rPr lang="es-MX" dirty="0" smtClean="0"/>
              <a:t>-no hay una vigencia puntualmente establecida en normas legales, </a:t>
            </a:r>
          </a:p>
          <a:p>
            <a:r>
              <a:rPr lang="es-MX" dirty="0" smtClean="0"/>
              <a:t>-tampoco existe un plazo de prescripción legal que aplique a los I.T. </a:t>
            </a:r>
            <a:endParaRPr lang="es-MX" dirty="0" smtClean="0"/>
          </a:p>
          <a:p>
            <a:r>
              <a:rPr lang="es-MX" dirty="0" smtClean="0"/>
              <a:t>-a excepción de pautas concretas de índole local que establezcan tiempos en los cuales deben ser realizados nuevos informes (ej. en relación a fachadas OM 12562 Municipio de Gral. </a:t>
            </a:r>
            <a:r>
              <a:rPr lang="es-MX" dirty="0" err="1" smtClean="0"/>
              <a:t>Pueyrredón</a:t>
            </a:r>
            <a:r>
              <a:rPr lang="es-MX" dirty="0" smtClean="0"/>
              <a:t>),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Desafío 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¿Cómo  dar seguridad jurídica </a:t>
            </a:r>
            <a:r>
              <a:rPr lang="es-MX" dirty="0" smtClean="0"/>
              <a:t>al IT ante la falta de normativa que establezca un tiempo de  vigencia del mismo ? </a:t>
            </a:r>
          </a:p>
          <a:p>
            <a:endParaRPr lang="es-MX" dirty="0" smtClean="0"/>
          </a:p>
          <a:p>
            <a:r>
              <a:rPr lang="es-MX" sz="2400" dirty="0" smtClean="0"/>
              <a:t>Delimitando de manera clara y concreta el OBJETO de estudio evaluado. </a:t>
            </a:r>
          </a:p>
          <a:p>
            <a:endParaRPr lang="es-MX" sz="2400" dirty="0" smtClean="0"/>
          </a:p>
          <a:p>
            <a:r>
              <a:rPr lang="es-MX" sz="2400" dirty="0" smtClean="0"/>
              <a:t>Acreditando con elementos objetivos el objeto de estudio relevado (obra, instalación, piezas tales como autopartes, fachadas, ensayos de elementos de medición, etc.)   </a:t>
            </a:r>
            <a:endParaRPr lang="es-E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sz="2800" dirty="0" smtClean="0"/>
              <a:t>Incorporando dicho material (fotografías, croquis, videos, resultados de ensayos, etc.) en calidad de </a:t>
            </a:r>
            <a:r>
              <a:rPr lang="es-MX" sz="2800" u="sng" dirty="0" smtClean="0"/>
              <a:t>Anexos</a:t>
            </a:r>
            <a:r>
              <a:rPr lang="es-MX" sz="2800" dirty="0" smtClean="0"/>
              <a:t> integrantes del Informe Técnico.</a:t>
            </a:r>
          </a:p>
          <a:p>
            <a:pPr algn="just"/>
            <a:r>
              <a:rPr lang="es-MX" sz="2800" dirty="0" smtClean="0"/>
              <a:t>Fijando fórmulas en el propio I.T. :</a:t>
            </a:r>
          </a:p>
          <a:p>
            <a:pPr algn="just"/>
            <a:r>
              <a:rPr lang="es-MX" sz="2800" dirty="0" smtClean="0"/>
              <a:t>-</a:t>
            </a:r>
            <a:r>
              <a:rPr lang="es-MX" sz="2800" dirty="0" smtClean="0"/>
              <a:t>que expresamente consignen que dicho material </a:t>
            </a:r>
            <a:r>
              <a:rPr lang="es-MX" sz="2800" dirty="0" smtClean="0"/>
              <a:t>corresponde al relevamiento efectuado al momento de elaboración del I.T. </a:t>
            </a:r>
          </a:p>
          <a:p>
            <a:pPr algn="just"/>
            <a:r>
              <a:rPr lang="es-MX" sz="2800" dirty="0" smtClean="0"/>
              <a:t>- Que representa la reproducción de la situación, objeto, obra, constatada a dicho momento </a:t>
            </a:r>
            <a:r>
              <a:rPr lang="es-MX" sz="2800" dirty="0" smtClean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="" xmlns:a16="http://schemas.microsoft.com/office/drawing/2014/main" id="{35F76E3D-9D62-4AF2-82A0-2E395D2372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 altLang="es-AR" dirty="0"/>
          </a:p>
        </p:txBody>
      </p:sp>
      <p:sp>
        <p:nvSpPr>
          <p:cNvPr id="73731" name="Rectangle 3">
            <a:extLst>
              <a:ext uri="{FF2B5EF4-FFF2-40B4-BE49-F238E27FC236}">
                <a16:creationId xmlns="" xmlns:a16="http://schemas.microsoft.com/office/drawing/2014/main" id="{853693A1-2A81-402D-9F9F-F7E6C8763C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es-MX" altLang="es-AR" dirty="0" smtClean="0"/>
              <a:t>-que indique que cualquier cambio introducido (por el requirente o por terceros)  con posterioridad a la realización del I.T. resulta ajena al análisis profesional aquí efectuado y por ende liberadora ante cualquier atribución de responsabilidad profesional. </a:t>
            </a:r>
          </a:p>
          <a:p>
            <a:pPr>
              <a:buFont typeface="Wingdings" panose="05000000000000000000" pitchFamily="2" charset="2"/>
              <a:buNone/>
            </a:pPr>
            <a:r>
              <a:rPr lang="es-MX" altLang="es-AR" dirty="0" smtClean="0"/>
              <a:t>-la conclusión del I.T. debe utilizar términos claros y contundentes, sin </a:t>
            </a:r>
            <a:r>
              <a:rPr lang="es-MX" altLang="es-AR" dirty="0" err="1" smtClean="0"/>
              <a:t>ambiguedades</a:t>
            </a:r>
            <a:r>
              <a:rPr lang="es-MX" altLang="es-AR" dirty="0" smtClean="0"/>
              <a:t> ni conceptos relativos.   </a:t>
            </a:r>
            <a:endParaRPr lang="es-MX" altLang="es-AR" dirty="0" smtClean="0"/>
          </a:p>
          <a:p>
            <a:pPr>
              <a:buFont typeface="Wingdings" panose="05000000000000000000" pitchFamily="2" charset="2"/>
              <a:buNone/>
            </a:pPr>
            <a:r>
              <a:rPr lang="es-MX" altLang="es-AR" dirty="0" smtClean="0"/>
              <a:t> </a:t>
            </a:r>
            <a:endParaRPr lang="es-ES" altLang="es-A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921</TotalTime>
  <Words>543</Words>
  <Application>Microsoft Office PowerPoint</Application>
  <PresentationFormat>Presentación en pantalla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Flujo</vt:lpstr>
      <vt:lpstr>Seminario Responsabilidad Jurídica y Profesional en la Ingeniería  Colegio de Ingenieros de la Provincia de Buenos Aires </vt:lpstr>
      <vt:lpstr>Los informes técnicos</vt:lpstr>
      <vt:lpstr>Aspectos a considerar desde el punto de vista jurídico:</vt:lpstr>
      <vt:lpstr>Fuerza probatoria del I.T.</vt:lpstr>
      <vt:lpstr>Objetivo de esta propuesta:</vt:lpstr>
      <vt:lpstr>Vigencia del I.T.</vt:lpstr>
      <vt:lpstr>Desafío </vt:lpstr>
      <vt:lpstr>Diapositiva 8</vt:lpstr>
      <vt:lpstr>Diapositiva 9</vt:lpstr>
      <vt:lpstr>Muchas gracias !!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Responsabilidad civil</dc:title>
  <dc:creator>Usuario</dc:creator>
  <cp:lastModifiedBy>Usuario</cp:lastModifiedBy>
  <cp:revision>35</cp:revision>
  <cp:lastPrinted>1601-01-01T00:00:00Z</cp:lastPrinted>
  <dcterms:created xsi:type="dcterms:W3CDTF">2020-01-26T15:29:26Z</dcterms:created>
  <dcterms:modified xsi:type="dcterms:W3CDTF">2025-10-07T14:53:54Z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