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8"/>
  </p:notesMasterIdLst>
  <p:sldIdLst>
    <p:sldId id="411" r:id="rId2"/>
    <p:sldId id="417" r:id="rId3"/>
    <p:sldId id="459" r:id="rId4"/>
    <p:sldId id="292" r:id="rId5"/>
    <p:sldId id="283" r:id="rId6"/>
    <p:sldId id="293" r:id="rId7"/>
    <p:sldId id="294" r:id="rId8"/>
    <p:sldId id="440" r:id="rId9"/>
    <p:sldId id="295" r:id="rId10"/>
    <p:sldId id="317" r:id="rId11"/>
    <p:sldId id="321" r:id="rId12"/>
    <p:sldId id="465" r:id="rId13"/>
    <p:sldId id="394" r:id="rId14"/>
    <p:sldId id="269" r:id="rId15"/>
    <p:sldId id="319" r:id="rId16"/>
    <p:sldId id="322" r:id="rId17"/>
    <p:sldId id="312" r:id="rId18"/>
    <p:sldId id="314" r:id="rId19"/>
    <p:sldId id="315" r:id="rId20"/>
    <p:sldId id="298" r:id="rId21"/>
    <p:sldId id="463" r:id="rId22"/>
    <p:sldId id="464" r:id="rId23"/>
    <p:sldId id="466" r:id="rId24"/>
    <p:sldId id="457" r:id="rId25"/>
    <p:sldId id="297" r:id="rId26"/>
    <p:sldId id="433" r:id="rId2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>
      <p:cViewPr varScale="1">
        <p:scale>
          <a:sx n="72" d="100"/>
          <a:sy n="72" d="100"/>
        </p:scale>
        <p:origin x="13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BA0707-5888-4AE3-B20A-9C968DC4477D}" type="datetimeFigureOut">
              <a:rPr lang="es-AR" smtClean="0"/>
              <a:pPr/>
              <a:t>2/10/2025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5076C-C522-4768-8782-750CCA0013D5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33354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>
            <a:extLst>
              <a:ext uri="{FF2B5EF4-FFF2-40B4-BE49-F238E27FC236}">
                <a16:creationId xmlns:a16="http://schemas.microsoft.com/office/drawing/2014/main" id="{6E923D1D-4040-4F80-BBA1-53BAD7D8A689}"/>
              </a:ext>
            </a:extLst>
          </p:cNvPr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26627" name="Rectangle 3">
              <a:extLst>
                <a:ext uri="{FF2B5EF4-FFF2-40B4-BE49-F238E27FC236}">
                  <a16:creationId xmlns:a16="http://schemas.microsoft.com/office/drawing/2014/main" id="{1F513A36-A9FF-4567-8C68-8D13571F5CE7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28" name="Oval 4">
              <a:extLst>
                <a:ext uri="{FF2B5EF4-FFF2-40B4-BE49-F238E27FC236}">
                  <a16:creationId xmlns:a16="http://schemas.microsoft.com/office/drawing/2014/main" id="{2D58C0C0-3056-48D3-A400-B49259F944D6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29" name="Rectangle 5">
              <a:extLst>
                <a:ext uri="{FF2B5EF4-FFF2-40B4-BE49-F238E27FC236}">
                  <a16:creationId xmlns:a16="http://schemas.microsoft.com/office/drawing/2014/main" id="{27500154-28FB-44CE-9E38-E5705747BCC5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30" name="Freeform 6">
              <a:extLst>
                <a:ext uri="{FF2B5EF4-FFF2-40B4-BE49-F238E27FC236}">
                  <a16:creationId xmlns:a16="http://schemas.microsoft.com/office/drawing/2014/main" id="{6D690C95-4BBE-47EA-9C04-EFD3E1387E4D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31" name="Rectangle 7">
              <a:extLst>
                <a:ext uri="{FF2B5EF4-FFF2-40B4-BE49-F238E27FC236}">
                  <a16:creationId xmlns:a16="http://schemas.microsoft.com/office/drawing/2014/main" id="{A66A6FB0-664A-40A1-BB52-F8A97F9E0847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32" name="Rectangle 8">
              <a:extLst>
                <a:ext uri="{FF2B5EF4-FFF2-40B4-BE49-F238E27FC236}">
                  <a16:creationId xmlns:a16="http://schemas.microsoft.com/office/drawing/2014/main" id="{1499101B-689D-4691-B63D-BC97333C9DE4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33" name="Rectangle 9">
              <a:extLst>
                <a:ext uri="{FF2B5EF4-FFF2-40B4-BE49-F238E27FC236}">
                  <a16:creationId xmlns:a16="http://schemas.microsoft.com/office/drawing/2014/main" id="{99B5157F-F7B3-4BB9-8C42-E3F2CB9AF3A8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34" name="Rectangle 10">
              <a:extLst>
                <a:ext uri="{FF2B5EF4-FFF2-40B4-BE49-F238E27FC236}">
                  <a16:creationId xmlns:a16="http://schemas.microsoft.com/office/drawing/2014/main" id="{C1CC0BF2-9B71-44A4-812B-6EE9CE8F8F22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35" name="Rectangle 11">
              <a:extLst>
                <a:ext uri="{FF2B5EF4-FFF2-40B4-BE49-F238E27FC236}">
                  <a16:creationId xmlns:a16="http://schemas.microsoft.com/office/drawing/2014/main" id="{CAC3BDAD-E693-4FE4-84F4-82C1DEA7013B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36" name="Freeform 12">
              <a:extLst>
                <a:ext uri="{FF2B5EF4-FFF2-40B4-BE49-F238E27FC236}">
                  <a16:creationId xmlns:a16="http://schemas.microsoft.com/office/drawing/2014/main" id="{197003D6-0437-4903-BEA6-51820010E26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37" name="Freeform 13">
              <a:extLst>
                <a:ext uri="{FF2B5EF4-FFF2-40B4-BE49-F238E27FC236}">
                  <a16:creationId xmlns:a16="http://schemas.microsoft.com/office/drawing/2014/main" id="{E2A2357A-FED5-4570-92B1-4B3A914DCE5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38" name="Freeform 14">
              <a:extLst>
                <a:ext uri="{FF2B5EF4-FFF2-40B4-BE49-F238E27FC236}">
                  <a16:creationId xmlns:a16="http://schemas.microsoft.com/office/drawing/2014/main" id="{27ABC730-B073-4A33-90BA-948BB537ACA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39" name="Freeform 15">
              <a:extLst>
                <a:ext uri="{FF2B5EF4-FFF2-40B4-BE49-F238E27FC236}">
                  <a16:creationId xmlns:a16="http://schemas.microsoft.com/office/drawing/2014/main" id="{F5DA8BB9-5E81-4F69-B4E6-4807E4BF8C1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40" name="Freeform 16">
              <a:extLst>
                <a:ext uri="{FF2B5EF4-FFF2-40B4-BE49-F238E27FC236}">
                  <a16:creationId xmlns:a16="http://schemas.microsoft.com/office/drawing/2014/main" id="{A46E1D7C-E301-4B68-8AF8-7D8733FAA8C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41" name="Freeform 17">
              <a:extLst>
                <a:ext uri="{FF2B5EF4-FFF2-40B4-BE49-F238E27FC236}">
                  <a16:creationId xmlns:a16="http://schemas.microsoft.com/office/drawing/2014/main" id="{9A9BA1FE-D2A5-412B-A2F1-BE11FB6AD1D6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42" name="Freeform 18">
              <a:extLst>
                <a:ext uri="{FF2B5EF4-FFF2-40B4-BE49-F238E27FC236}">
                  <a16:creationId xmlns:a16="http://schemas.microsoft.com/office/drawing/2014/main" id="{24B8C5AA-1448-4E47-967C-CD486F7A53DF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43" name="Freeform 19">
              <a:extLst>
                <a:ext uri="{FF2B5EF4-FFF2-40B4-BE49-F238E27FC236}">
                  <a16:creationId xmlns:a16="http://schemas.microsoft.com/office/drawing/2014/main" id="{175AECBE-EC53-4CD9-A9B8-1FD17CA8964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44" name="Freeform 20">
              <a:extLst>
                <a:ext uri="{FF2B5EF4-FFF2-40B4-BE49-F238E27FC236}">
                  <a16:creationId xmlns:a16="http://schemas.microsoft.com/office/drawing/2014/main" id="{0455CBA5-28EE-4727-B100-FB5C02DA729A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45" name="Freeform 21">
              <a:extLst>
                <a:ext uri="{FF2B5EF4-FFF2-40B4-BE49-F238E27FC236}">
                  <a16:creationId xmlns:a16="http://schemas.microsoft.com/office/drawing/2014/main" id="{BEDC9199-45A0-44DA-B819-F96495AD5162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46" name="Freeform 22">
              <a:extLst>
                <a:ext uri="{FF2B5EF4-FFF2-40B4-BE49-F238E27FC236}">
                  <a16:creationId xmlns:a16="http://schemas.microsoft.com/office/drawing/2014/main" id="{D8B3E78B-6553-4F7E-A15E-86D83D0D7816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47" name="Freeform 23">
              <a:extLst>
                <a:ext uri="{FF2B5EF4-FFF2-40B4-BE49-F238E27FC236}">
                  <a16:creationId xmlns:a16="http://schemas.microsoft.com/office/drawing/2014/main" id="{0FE9598A-DB49-41CC-804C-D810E73279F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48" name="Freeform 24">
              <a:extLst>
                <a:ext uri="{FF2B5EF4-FFF2-40B4-BE49-F238E27FC236}">
                  <a16:creationId xmlns:a16="http://schemas.microsoft.com/office/drawing/2014/main" id="{05F31D62-E080-44FC-8134-23A3215B5B0C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49" name="Freeform 25">
              <a:extLst>
                <a:ext uri="{FF2B5EF4-FFF2-40B4-BE49-F238E27FC236}">
                  <a16:creationId xmlns:a16="http://schemas.microsoft.com/office/drawing/2014/main" id="{E4E48D88-767E-4E20-8894-18F72AC7C003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50" name="Freeform 26">
              <a:extLst>
                <a:ext uri="{FF2B5EF4-FFF2-40B4-BE49-F238E27FC236}">
                  <a16:creationId xmlns:a16="http://schemas.microsoft.com/office/drawing/2014/main" id="{6900023C-87A3-4662-892D-559D1F185276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51" name="Oval 27">
              <a:extLst>
                <a:ext uri="{FF2B5EF4-FFF2-40B4-BE49-F238E27FC236}">
                  <a16:creationId xmlns:a16="http://schemas.microsoft.com/office/drawing/2014/main" id="{C0DCFEB0-0636-488F-BED5-C7517A26B983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52" name="Oval 28">
              <a:extLst>
                <a:ext uri="{FF2B5EF4-FFF2-40B4-BE49-F238E27FC236}">
                  <a16:creationId xmlns:a16="http://schemas.microsoft.com/office/drawing/2014/main" id="{F228CB42-5630-48D7-A0D5-96E8725B1FB8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53" name="Oval 29">
              <a:extLst>
                <a:ext uri="{FF2B5EF4-FFF2-40B4-BE49-F238E27FC236}">
                  <a16:creationId xmlns:a16="http://schemas.microsoft.com/office/drawing/2014/main" id="{0DD54B74-D2E8-401F-9293-57E6FE1B58E7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54" name="Freeform 30">
              <a:extLst>
                <a:ext uri="{FF2B5EF4-FFF2-40B4-BE49-F238E27FC236}">
                  <a16:creationId xmlns:a16="http://schemas.microsoft.com/office/drawing/2014/main" id="{35A8F8D4-6B47-4CC9-AE34-6093BB59564F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55" name="Freeform 31">
              <a:extLst>
                <a:ext uri="{FF2B5EF4-FFF2-40B4-BE49-F238E27FC236}">
                  <a16:creationId xmlns:a16="http://schemas.microsoft.com/office/drawing/2014/main" id="{6DE5BC39-9E32-40DE-9CC5-F8A3F90E3A44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56" name="Rectangle 32">
              <a:extLst>
                <a:ext uri="{FF2B5EF4-FFF2-40B4-BE49-F238E27FC236}">
                  <a16:creationId xmlns:a16="http://schemas.microsoft.com/office/drawing/2014/main" id="{62313791-E8E8-4F52-9F6F-AC3EE16D37B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57" name="Rectangle 33">
              <a:extLst>
                <a:ext uri="{FF2B5EF4-FFF2-40B4-BE49-F238E27FC236}">
                  <a16:creationId xmlns:a16="http://schemas.microsoft.com/office/drawing/2014/main" id="{1B34FC43-67E1-4CE5-8ED2-FE57DA1753B4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58" name="AutoShape 34">
              <a:extLst>
                <a:ext uri="{FF2B5EF4-FFF2-40B4-BE49-F238E27FC236}">
                  <a16:creationId xmlns:a16="http://schemas.microsoft.com/office/drawing/2014/main" id="{1BDA0240-4CA6-4C6A-BC78-BF2FCFA981B3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59" name="Freeform 35">
              <a:extLst>
                <a:ext uri="{FF2B5EF4-FFF2-40B4-BE49-F238E27FC236}">
                  <a16:creationId xmlns:a16="http://schemas.microsoft.com/office/drawing/2014/main" id="{C54D3284-6407-4A12-96ED-6D4E343D48E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660" name="Freeform 36">
              <a:extLst>
                <a:ext uri="{FF2B5EF4-FFF2-40B4-BE49-F238E27FC236}">
                  <a16:creationId xmlns:a16="http://schemas.microsoft.com/office/drawing/2014/main" id="{72772464-1F88-4F37-9DEF-AB11C79D5BA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</p:grpSp>
      <p:sp>
        <p:nvSpPr>
          <p:cNvPr id="26661" name="Rectangle 37">
            <a:extLst>
              <a:ext uri="{FF2B5EF4-FFF2-40B4-BE49-F238E27FC236}">
                <a16:creationId xmlns:a16="http://schemas.microsoft.com/office/drawing/2014/main" id="{3FB743A6-CBE3-41A7-B157-E2840507720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26662" name="Rectangle 38">
            <a:extLst>
              <a:ext uri="{FF2B5EF4-FFF2-40B4-BE49-F238E27FC236}">
                <a16:creationId xmlns:a16="http://schemas.microsoft.com/office/drawing/2014/main" id="{9E43B3DF-97FA-4396-8E3A-662FFCFE25E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26663" name="Rectangle 39">
            <a:extLst>
              <a:ext uri="{FF2B5EF4-FFF2-40B4-BE49-F238E27FC236}">
                <a16:creationId xmlns:a16="http://schemas.microsoft.com/office/drawing/2014/main" id="{D29BC6A6-DB81-40BA-9ABB-005D6D92826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s-ES" altLang="es-AR" noProof="0"/>
              <a:t>Haga clic para modificar el estilo de subtítulo del patrón</a:t>
            </a:r>
          </a:p>
        </p:txBody>
      </p:sp>
      <p:sp>
        <p:nvSpPr>
          <p:cNvPr id="26664" name="Rectangle 40">
            <a:extLst>
              <a:ext uri="{FF2B5EF4-FFF2-40B4-BE49-F238E27FC236}">
                <a16:creationId xmlns:a16="http://schemas.microsoft.com/office/drawing/2014/main" id="{6F6FC755-F9E4-4012-9897-082EED635B7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s-ES" altLang="es-AR" noProof="0"/>
              <a:t>Haga clic para modificar el estilo de título del patrón</a:t>
            </a:r>
          </a:p>
        </p:txBody>
      </p:sp>
      <p:sp>
        <p:nvSpPr>
          <p:cNvPr id="26665" name="Rectangle 41">
            <a:extLst>
              <a:ext uri="{FF2B5EF4-FFF2-40B4-BE49-F238E27FC236}">
                <a16:creationId xmlns:a16="http://schemas.microsoft.com/office/drawing/2014/main" id="{FD8F6C4B-3CD8-4979-B16F-882129D2560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202649E-274B-49FF-BE77-92A953C9D118}" type="slidenum">
              <a:rPr lang="es-ES" altLang="es-AR"/>
              <a:pPr/>
              <a:t>‹Nº›</a:t>
            </a:fld>
            <a:endParaRPr lang="es-ES" alt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AE9E98-16D4-44A2-964A-751E33229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A21C0D2-904F-4333-BB82-BB3BAE4DB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6BE975-5924-42A0-9447-6F7E4045F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758E9E-FB9A-4AF9-9F0A-6E3D6E145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1F37F4-37FD-4284-B02B-89A2EAADC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15B0F-7609-41C9-8AB5-79B45540D28A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3813389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2360532-E931-459F-AC00-8B151DDC10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3592DC9-9EAD-4525-88EE-3AB6203E55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27827C-4CBB-495C-A66F-194DBF291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2D9BC6-05BE-4964-8E24-0B7C0E16B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F69D64-8DD3-4C52-9122-D52E12AE9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FB9A35-14F5-451E-BEFD-9B4EE7F76D3F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2453356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0077F5-9D5F-49CC-B5A8-473B1F9DF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5A3FE2-5BF0-4D34-A33B-0F881F8DE9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FF80ED-0C06-4C88-A439-A4A3192D8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663BD1-BD24-4EE1-8CC9-B60356FF2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F1BC70-B939-4386-8441-BAF842F76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07AA55-646C-461E-A842-B895DF46959A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262539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EEFD04-A910-47D6-A8A6-9C4FB6516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F041C8-3844-4474-B729-9BF32943F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1AA969-C21A-49C0-A814-BDEBAEABF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218262-A042-4316-9702-E51697A48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9191A8-3B6C-44DF-9716-0AD19FE44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F1EBED-27BC-4961-A270-0477CA5803A5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1777156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74F72A-AB25-4D39-925F-F27AADA46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F05AAC-CE4C-4A22-BF8E-ED12995C5D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AFFAF29-DEC2-49BF-9303-029CE10C7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78237D6-A19E-413C-90A7-A4869D4A0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CB8A5A4-65C2-48D7-AB97-E4A57AE9B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A15232-A565-4090-82F0-CCB11F982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7E513F-FFFA-40C2-A823-0FC911DA3E44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3974517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E2FF26-0E28-4A2C-A6CC-DCFC2AD22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29634BA-84C2-4313-A137-94A7D9098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5A93BF-8C7F-4CED-A1A0-32013ED9AD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82266-3B4C-4153-8AE3-7A6A19A484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F42B82E-DDD5-470D-8949-20FE6FB3C2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4D38E5E-12FD-4873-AB0A-9DEF3013C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45BDC0E-08CF-4306-96CC-2A17C08D4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D10A819-DEEA-4F07-A342-2364E1D11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30D9E-F434-4FE4-98D9-29D19DFC3728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414434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001421-024E-4290-AF4A-80BE03FC7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6DE6AF8-EAE6-47BB-9B46-8A724D3B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32FBD2B-7482-4D31-BFDC-4B2D999B4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FE530AF-06EB-40DC-A1E0-75F0D706A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97F43C-7E5E-49AE-98AD-06F188DC8F74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281855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C217243-27B6-4A84-8E40-8C2AF7495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C300D3-9C79-47F3-AB0B-64CDAD119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FA14EFC-65D0-44A9-BD5C-CF8438E94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F15F4-8BF8-48C8-ABB9-04D03DCF3705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4070766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3822D9-467B-41AA-BBD7-6F720CF0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04A379-7F4B-4EE4-B730-3010727C6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D3D4DD-916A-48DC-97B8-02129BE868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B87D66F-26F5-46A1-92E8-C399B8EEE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7056DB5-FE1D-4A04-AA2A-2858D51B8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590FC8B-4CF2-4CAD-A289-AC79D38B9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B5F7CA-1EDB-42E6-BA1C-F4E0BFA52480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1597177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74F58C-0AB9-4B83-854D-27FEB38BD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8938885-4098-49BB-ADC5-B60D343ACE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7DE1C8C-538A-475D-8625-6882992999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A5041C-B34B-4EF8-943C-52B4B6BBC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087B46-05D0-4D01-B477-933CEE0B0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645533-AC2E-4399-B11B-313009FB7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83D738-A22C-425B-8D4E-278C492DF735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31140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>
            <a:extLst>
              <a:ext uri="{FF2B5EF4-FFF2-40B4-BE49-F238E27FC236}">
                <a16:creationId xmlns:a16="http://schemas.microsoft.com/office/drawing/2014/main" id="{D2585618-304F-46DE-AE57-3EEC6EE93236}"/>
              </a:ext>
            </a:extLst>
          </p:cNvPr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25603" name="Rectangle 3">
              <a:extLst>
                <a:ext uri="{FF2B5EF4-FFF2-40B4-BE49-F238E27FC236}">
                  <a16:creationId xmlns:a16="http://schemas.microsoft.com/office/drawing/2014/main" id="{0EC75CA1-E6E7-431C-832B-496AA22D414F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04" name="Oval 4">
              <a:extLst>
                <a:ext uri="{FF2B5EF4-FFF2-40B4-BE49-F238E27FC236}">
                  <a16:creationId xmlns:a16="http://schemas.microsoft.com/office/drawing/2014/main" id="{F8F10EFF-54FD-4669-86EB-16A576AE8AA1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05" name="Rectangle 5">
              <a:extLst>
                <a:ext uri="{FF2B5EF4-FFF2-40B4-BE49-F238E27FC236}">
                  <a16:creationId xmlns:a16="http://schemas.microsoft.com/office/drawing/2014/main" id="{359BE34D-2DDF-4FD9-81A4-A4D672EAA6DE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06" name="Freeform 6">
              <a:extLst>
                <a:ext uri="{FF2B5EF4-FFF2-40B4-BE49-F238E27FC236}">
                  <a16:creationId xmlns:a16="http://schemas.microsoft.com/office/drawing/2014/main" id="{15381E08-CE56-4BBC-A84C-BF7E5A43DEEE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07" name="Rectangle 7">
              <a:extLst>
                <a:ext uri="{FF2B5EF4-FFF2-40B4-BE49-F238E27FC236}">
                  <a16:creationId xmlns:a16="http://schemas.microsoft.com/office/drawing/2014/main" id="{B597E2BE-8E5F-4861-A274-6A1C0763BF4C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08" name="Rectangle 8">
              <a:extLst>
                <a:ext uri="{FF2B5EF4-FFF2-40B4-BE49-F238E27FC236}">
                  <a16:creationId xmlns:a16="http://schemas.microsoft.com/office/drawing/2014/main" id="{A1B17E52-A400-411C-9202-18D67551DBB1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09" name="Rectangle 9">
              <a:extLst>
                <a:ext uri="{FF2B5EF4-FFF2-40B4-BE49-F238E27FC236}">
                  <a16:creationId xmlns:a16="http://schemas.microsoft.com/office/drawing/2014/main" id="{0A2739DF-5995-413F-964E-AD089CAD5EFE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10" name="Rectangle 10">
              <a:extLst>
                <a:ext uri="{FF2B5EF4-FFF2-40B4-BE49-F238E27FC236}">
                  <a16:creationId xmlns:a16="http://schemas.microsoft.com/office/drawing/2014/main" id="{221D7F15-E605-4837-BBAE-EE19F14E0553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11" name="Rectangle 11">
              <a:extLst>
                <a:ext uri="{FF2B5EF4-FFF2-40B4-BE49-F238E27FC236}">
                  <a16:creationId xmlns:a16="http://schemas.microsoft.com/office/drawing/2014/main" id="{F10AF8DB-8D04-4061-A496-E62040062137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12" name="Freeform 12">
              <a:extLst>
                <a:ext uri="{FF2B5EF4-FFF2-40B4-BE49-F238E27FC236}">
                  <a16:creationId xmlns:a16="http://schemas.microsoft.com/office/drawing/2014/main" id="{224389E6-87CF-47B4-B34D-1412DECDCFD0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13" name="Freeform 13">
              <a:extLst>
                <a:ext uri="{FF2B5EF4-FFF2-40B4-BE49-F238E27FC236}">
                  <a16:creationId xmlns:a16="http://schemas.microsoft.com/office/drawing/2014/main" id="{E005C10D-7C43-4050-AD70-242256772559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14" name="Freeform 14">
              <a:extLst>
                <a:ext uri="{FF2B5EF4-FFF2-40B4-BE49-F238E27FC236}">
                  <a16:creationId xmlns:a16="http://schemas.microsoft.com/office/drawing/2014/main" id="{D6CD9CEE-A9F7-454F-822F-70FEAEE7E3E4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15" name="Freeform 15">
              <a:extLst>
                <a:ext uri="{FF2B5EF4-FFF2-40B4-BE49-F238E27FC236}">
                  <a16:creationId xmlns:a16="http://schemas.microsoft.com/office/drawing/2014/main" id="{04AFB2F3-261D-4689-8328-61E35ABBD1B7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16" name="Freeform 16">
              <a:extLst>
                <a:ext uri="{FF2B5EF4-FFF2-40B4-BE49-F238E27FC236}">
                  <a16:creationId xmlns:a16="http://schemas.microsoft.com/office/drawing/2014/main" id="{9249A9BA-BA3C-4D89-98CF-E0D5265F1855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17" name="Freeform 17">
              <a:extLst>
                <a:ext uri="{FF2B5EF4-FFF2-40B4-BE49-F238E27FC236}">
                  <a16:creationId xmlns:a16="http://schemas.microsoft.com/office/drawing/2014/main" id="{84D4CF6B-2C51-4FC1-A1F9-711B181339AA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18" name="Freeform 18">
              <a:extLst>
                <a:ext uri="{FF2B5EF4-FFF2-40B4-BE49-F238E27FC236}">
                  <a16:creationId xmlns:a16="http://schemas.microsoft.com/office/drawing/2014/main" id="{71931AFE-FE62-4E74-A8D2-2568F09F0939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19" name="Freeform 19">
              <a:extLst>
                <a:ext uri="{FF2B5EF4-FFF2-40B4-BE49-F238E27FC236}">
                  <a16:creationId xmlns:a16="http://schemas.microsoft.com/office/drawing/2014/main" id="{24418FD1-157C-4B48-9233-5186D0CFBF0C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20" name="Freeform 20">
              <a:extLst>
                <a:ext uri="{FF2B5EF4-FFF2-40B4-BE49-F238E27FC236}">
                  <a16:creationId xmlns:a16="http://schemas.microsoft.com/office/drawing/2014/main" id="{01791FF3-C814-4B22-83D2-76FD9F16CE4C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21" name="Freeform 21">
              <a:extLst>
                <a:ext uri="{FF2B5EF4-FFF2-40B4-BE49-F238E27FC236}">
                  <a16:creationId xmlns:a16="http://schemas.microsoft.com/office/drawing/2014/main" id="{F789E4D6-A993-47A4-BED5-336DF2BAD937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22" name="Freeform 22">
              <a:extLst>
                <a:ext uri="{FF2B5EF4-FFF2-40B4-BE49-F238E27FC236}">
                  <a16:creationId xmlns:a16="http://schemas.microsoft.com/office/drawing/2014/main" id="{1319AE5A-98C9-458C-A6F4-1DE13B94B52D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23" name="Freeform 23">
              <a:extLst>
                <a:ext uri="{FF2B5EF4-FFF2-40B4-BE49-F238E27FC236}">
                  <a16:creationId xmlns:a16="http://schemas.microsoft.com/office/drawing/2014/main" id="{F69E7D23-7A3C-47E4-A2C4-B9F769CE0856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24" name="Freeform 24">
              <a:extLst>
                <a:ext uri="{FF2B5EF4-FFF2-40B4-BE49-F238E27FC236}">
                  <a16:creationId xmlns:a16="http://schemas.microsoft.com/office/drawing/2014/main" id="{825E96F0-6435-410C-A9FF-1C335FD2E5FF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25" name="Freeform 25">
              <a:extLst>
                <a:ext uri="{FF2B5EF4-FFF2-40B4-BE49-F238E27FC236}">
                  <a16:creationId xmlns:a16="http://schemas.microsoft.com/office/drawing/2014/main" id="{2FA1AEE2-4327-41FA-AAB5-3683B5938BAB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26" name="Freeform 26">
              <a:extLst>
                <a:ext uri="{FF2B5EF4-FFF2-40B4-BE49-F238E27FC236}">
                  <a16:creationId xmlns:a16="http://schemas.microsoft.com/office/drawing/2014/main" id="{597AED13-1CBE-485C-BFAA-5D2DC4E7E7F9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27" name="Oval 27">
              <a:extLst>
                <a:ext uri="{FF2B5EF4-FFF2-40B4-BE49-F238E27FC236}">
                  <a16:creationId xmlns:a16="http://schemas.microsoft.com/office/drawing/2014/main" id="{D53BD367-F2D2-490E-BC96-DB4336C5F66A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28" name="Oval 28">
              <a:extLst>
                <a:ext uri="{FF2B5EF4-FFF2-40B4-BE49-F238E27FC236}">
                  <a16:creationId xmlns:a16="http://schemas.microsoft.com/office/drawing/2014/main" id="{32D5208E-0FB5-449C-B740-5C9364D57ED5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29" name="Oval 29">
              <a:extLst>
                <a:ext uri="{FF2B5EF4-FFF2-40B4-BE49-F238E27FC236}">
                  <a16:creationId xmlns:a16="http://schemas.microsoft.com/office/drawing/2014/main" id="{A75DD7DF-AD4E-40B4-96F9-49F25B811547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30" name="Freeform 30">
              <a:extLst>
                <a:ext uri="{FF2B5EF4-FFF2-40B4-BE49-F238E27FC236}">
                  <a16:creationId xmlns:a16="http://schemas.microsoft.com/office/drawing/2014/main" id="{B7849034-62EB-4CA1-98ED-9BBA43B4F9BF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31" name="Freeform 31">
              <a:extLst>
                <a:ext uri="{FF2B5EF4-FFF2-40B4-BE49-F238E27FC236}">
                  <a16:creationId xmlns:a16="http://schemas.microsoft.com/office/drawing/2014/main" id="{FF60433F-2CFD-4279-9925-87A02D28B17E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32" name="Rectangle 32">
              <a:extLst>
                <a:ext uri="{FF2B5EF4-FFF2-40B4-BE49-F238E27FC236}">
                  <a16:creationId xmlns:a16="http://schemas.microsoft.com/office/drawing/2014/main" id="{B306566C-2559-4FED-A83C-DAFA75F7CCA6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33" name="Rectangle 33">
              <a:extLst>
                <a:ext uri="{FF2B5EF4-FFF2-40B4-BE49-F238E27FC236}">
                  <a16:creationId xmlns:a16="http://schemas.microsoft.com/office/drawing/2014/main" id="{6A7414EA-FE8E-4838-9DBC-A3EE04BC3DBE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34" name="AutoShape 34">
              <a:extLst>
                <a:ext uri="{FF2B5EF4-FFF2-40B4-BE49-F238E27FC236}">
                  <a16:creationId xmlns:a16="http://schemas.microsoft.com/office/drawing/2014/main" id="{0E26E775-91D0-44FF-867F-6BD7FEA2F84D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35" name="Freeform 35">
              <a:extLst>
                <a:ext uri="{FF2B5EF4-FFF2-40B4-BE49-F238E27FC236}">
                  <a16:creationId xmlns:a16="http://schemas.microsoft.com/office/drawing/2014/main" id="{B65A7006-06BB-49D5-8920-218FC7B3AA8D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636" name="Freeform 36">
              <a:extLst>
                <a:ext uri="{FF2B5EF4-FFF2-40B4-BE49-F238E27FC236}">
                  <a16:creationId xmlns:a16="http://schemas.microsoft.com/office/drawing/2014/main" id="{00837FC4-9FFC-4220-AC24-00E60455C530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</p:grpSp>
      <p:sp>
        <p:nvSpPr>
          <p:cNvPr id="25637" name="Rectangle 37">
            <a:extLst>
              <a:ext uri="{FF2B5EF4-FFF2-40B4-BE49-F238E27FC236}">
                <a16:creationId xmlns:a16="http://schemas.microsoft.com/office/drawing/2014/main" id="{614A7A90-4348-49E1-91A4-16615B65A1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/>
              <a:t>Haga clic para cambiar el estilo de título	</a:t>
            </a:r>
          </a:p>
        </p:txBody>
      </p:sp>
      <p:sp>
        <p:nvSpPr>
          <p:cNvPr id="25638" name="Rectangle 38">
            <a:extLst>
              <a:ext uri="{FF2B5EF4-FFF2-40B4-BE49-F238E27FC236}">
                <a16:creationId xmlns:a16="http://schemas.microsoft.com/office/drawing/2014/main" id="{3997422F-29C2-4822-8659-FC12A4177C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/>
              <a:t>Haga clic para modificar el estilo de texto del patrón</a:t>
            </a:r>
          </a:p>
          <a:p>
            <a:pPr lvl="1"/>
            <a:r>
              <a:rPr lang="es-ES" altLang="es-AR"/>
              <a:t>Segundo nivel</a:t>
            </a:r>
          </a:p>
          <a:p>
            <a:pPr lvl="2"/>
            <a:r>
              <a:rPr lang="es-ES" altLang="es-AR"/>
              <a:t>Tercer nivel</a:t>
            </a:r>
          </a:p>
          <a:p>
            <a:pPr lvl="3"/>
            <a:r>
              <a:rPr lang="es-ES" altLang="es-AR"/>
              <a:t>Cuarto nivel</a:t>
            </a:r>
          </a:p>
          <a:p>
            <a:pPr lvl="4"/>
            <a:r>
              <a:rPr lang="es-ES" altLang="es-AR"/>
              <a:t>Quinto nivel</a:t>
            </a:r>
          </a:p>
        </p:txBody>
      </p:sp>
      <p:sp>
        <p:nvSpPr>
          <p:cNvPr id="25639" name="Rectangle 39">
            <a:extLst>
              <a:ext uri="{FF2B5EF4-FFF2-40B4-BE49-F238E27FC236}">
                <a16:creationId xmlns:a16="http://schemas.microsoft.com/office/drawing/2014/main" id="{B562FCD6-85E1-469F-8E25-3EFA285BEA6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 altLang="es-AR"/>
          </a:p>
        </p:txBody>
      </p:sp>
      <p:sp>
        <p:nvSpPr>
          <p:cNvPr id="25640" name="Rectangle 40">
            <a:extLst>
              <a:ext uri="{FF2B5EF4-FFF2-40B4-BE49-F238E27FC236}">
                <a16:creationId xmlns:a16="http://schemas.microsoft.com/office/drawing/2014/main" id="{3612869D-2045-4C56-AC6C-7E84468BEBE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s-ES" altLang="es-AR"/>
          </a:p>
        </p:txBody>
      </p:sp>
      <p:sp>
        <p:nvSpPr>
          <p:cNvPr id="25641" name="Rectangle 41">
            <a:extLst>
              <a:ext uri="{FF2B5EF4-FFF2-40B4-BE49-F238E27FC236}">
                <a16:creationId xmlns:a16="http://schemas.microsoft.com/office/drawing/2014/main" id="{BABC49DB-1CB0-42AE-A41F-50FD5C27193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9FBC610-76EF-40E7-B3F5-743DDCD8EAF6}" type="slidenum">
              <a:rPr lang="es-ES" altLang="es-AR"/>
              <a:pPr/>
              <a:t>‹Nº›</a:t>
            </a:fld>
            <a:endParaRPr lang="es-ES" alt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>
            <a:extLst>
              <a:ext uri="{FF2B5EF4-FFF2-40B4-BE49-F238E27FC236}">
                <a16:creationId xmlns:a16="http://schemas.microsoft.com/office/drawing/2014/main" id="{8DCA20D2-D19F-68DF-E649-9B1C52703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4414" y="3886200"/>
            <a:ext cx="6557986" cy="2614634"/>
          </a:xfrm>
        </p:spPr>
        <p:txBody>
          <a:bodyPr/>
          <a:lstStyle/>
          <a:p>
            <a:r>
              <a:rPr lang="es-ES" dirty="0"/>
              <a:t>Segundo Módulo </a:t>
            </a:r>
          </a:p>
          <a:p>
            <a:r>
              <a:rPr lang="es-ES" dirty="0"/>
              <a:t>Prof. Raquel </a:t>
            </a:r>
            <a:r>
              <a:rPr lang="es-ES" dirty="0" err="1"/>
              <a:t>Pioletti</a:t>
            </a:r>
            <a:r>
              <a:rPr lang="es-ES" dirty="0"/>
              <a:t> </a:t>
            </a:r>
          </a:p>
          <a:p>
            <a:r>
              <a:rPr lang="es-ES" dirty="0"/>
              <a:t>Tomo VI fo 19 CAMDP</a:t>
            </a:r>
          </a:p>
          <a:p>
            <a:r>
              <a:rPr lang="es-ES" dirty="0"/>
              <a:t>Tomo 60 Fo. 606 </a:t>
            </a:r>
            <a:r>
              <a:rPr lang="es-ES" dirty="0" err="1"/>
              <a:t>CFAMdP</a:t>
            </a:r>
            <a:r>
              <a:rPr lang="es-ES" dirty="0"/>
              <a:t>  </a:t>
            </a:r>
            <a:endParaRPr lang="es-AR" dirty="0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F5323DFE-ACA7-A6F0-E345-0C6C0B10D0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720" y="0"/>
            <a:ext cx="8858280" cy="3929065"/>
          </a:xfrm>
        </p:spPr>
        <p:txBody>
          <a:bodyPr/>
          <a:lstStyle/>
          <a:p>
            <a:r>
              <a:rPr lang="es-ES" dirty="0"/>
              <a:t>Seminario Responsabilidad Jurídica y Profesional en la Ingeniería </a:t>
            </a:r>
            <a:br>
              <a:rPr lang="es-ES" dirty="0"/>
            </a:br>
            <a:r>
              <a:rPr lang="es-ES" sz="4400" dirty="0"/>
              <a:t>Colegio de Ingenieros de la Provincia de Buenos Aires </a:t>
            </a:r>
            <a:endParaRPr lang="es-AR" sz="4400" dirty="0"/>
          </a:p>
        </p:txBody>
      </p:sp>
    </p:spTree>
    <p:extLst>
      <p:ext uri="{BB962C8B-B14F-4D97-AF65-F5344CB8AC3E}">
        <p14:creationId xmlns:p14="http://schemas.microsoft.com/office/powerpoint/2010/main" val="1713668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35F76E3D-9D62-4AF2-82A0-2E395D2372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es-AR" dirty="0"/>
              <a:t>Responsabilidad </a:t>
            </a:r>
            <a:br>
              <a:rPr lang="es-AR" altLang="es-AR" dirty="0"/>
            </a:br>
            <a:r>
              <a:rPr lang="es-AR" altLang="es-AR" dirty="0"/>
              <a:t>PROFESIONAL</a:t>
            </a:r>
            <a:endParaRPr lang="es-ES" altLang="es-AR" dirty="0"/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853693A1-2A81-402D-9F9F-F7E6C8763C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s-AR" altLang="es-AR" dirty="0"/>
              <a:t>Culpa profesional: </a:t>
            </a:r>
          </a:p>
          <a:p>
            <a:pPr>
              <a:buFont typeface="Wingdings" panose="05000000000000000000" pitchFamily="2" charset="2"/>
              <a:buNone/>
            </a:pPr>
            <a:r>
              <a:rPr lang="es-AR" altLang="es-AR" dirty="0"/>
              <a:t>	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s-AR" altLang="es-AR" dirty="0"/>
              <a:t>	Negligencia, imprudencia o impericia en el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s-AR" altLang="es-AR" dirty="0"/>
              <a:t>	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s-AR" altLang="es-AR" dirty="0"/>
              <a:t>	ejercicio de la profesión (arts. 1724 y 1725 </a:t>
            </a:r>
          </a:p>
          <a:p>
            <a:pPr algn="ctr">
              <a:buFont typeface="Wingdings" panose="05000000000000000000" pitchFamily="2" charset="2"/>
              <a:buNone/>
            </a:pPr>
            <a:endParaRPr lang="es-AR" altLang="es-AR" dirty="0"/>
          </a:p>
          <a:p>
            <a:pPr algn="ctr">
              <a:buFont typeface="Wingdings" panose="05000000000000000000" pitchFamily="2" charset="2"/>
              <a:buNone/>
            </a:pPr>
            <a:r>
              <a:rPr lang="es-AR" altLang="es-AR" dirty="0"/>
              <a:t>	CCyC)</a:t>
            </a:r>
            <a:endParaRPr lang="es-ES" altLang="es-A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A07A57-C85F-4EF5-A1A4-37F703638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2"/>
            <a:ext cx="8258204" cy="1865303"/>
          </a:xfrm>
        </p:spPr>
        <p:txBody>
          <a:bodyPr/>
          <a:lstStyle/>
          <a:p>
            <a:r>
              <a:rPr lang="es-ES" dirty="0"/>
              <a:t>Fundamento de la responsabilidad civil profesional Art. 1768 </a:t>
            </a:r>
            <a:r>
              <a:rPr lang="es-ES" dirty="0" err="1"/>
              <a:t>CCyC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F15601-A805-45B7-B4B7-83A32F349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2214554"/>
            <a:ext cx="8115328" cy="3916371"/>
          </a:xfrm>
        </p:spPr>
        <p:txBody>
          <a:bodyPr/>
          <a:lstStyle/>
          <a:p>
            <a:pPr algn="just"/>
            <a:r>
              <a:rPr lang="es-ES" sz="2800" dirty="0"/>
              <a:t>La actividad del profesional está sujeta a las obligaciones de hacer 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dirty="0"/>
              <a:t>Principio responsabilidad “subjetiva” (culpa profesional) salvo que se haya comprometido un resultado concreto. </a:t>
            </a:r>
          </a:p>
          <a:p>
            <a:pPr algn="just"/>
            <a:endParaRPr lang="es-MX" sz="2800" dirty="0"/>
          </a:p>
          <a:p>
            <a:pPr algn="just"/>
            <a:r>
              <a:rPr lang="es-MX" sz="2800" dirty="0"/>
              <a:t>No es una actividad riesgosa </a:t>
            </a:r>
            <a:endParaRPr lang="es-ES" sz="2800" dirty="0"/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1109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Obligaciones de hacer ?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2800" dirty="0"/>
              <a:t>Cuyo objeto consiste en la prestación de un servicio o en la realización de un hecho (obra) art. 773 </a:t>
            </a:r>
            <a:r>
              <a:rPr lang="es-MX" sz="2800" dirty="0" err="1"/>
              <a:t>CCyC</a:t>
            </a:r>
            <a:endParaRPr lang="es-MX" sz="2800" dirty="0"/>
          </a:p>
          <a:p>
            <a:endParaRPr lang="es-MX" sz="2800" dirty="0"/>
          </a:p>
          <a:p>
            <a:r>
              <a:rPr lang="es-MX" sz="2800" dirty="0"/>
              <a:t>Prestación de un  servicio: art. 774 </a:t>
            </a:r>
            <a:r>
              <a:rPr lang="es-MX" sz="2800" dirty="0" err="1"/>
              <a:t>CCyC</a:t>
            </a:r>
            <a:endParaRPr lang="es-MX" sz="2800" dirty="0"/>
          </a:p>
          <a:p>
            <a:r>
              <a:rPr lang="es-MX" sz="2800" dirty="0"/>
              <a:t>Realizar cierta actividad con diligencia apropiada independiente de su éxito</a:t>
            </a:r>
          </a:p>
          <a:p>
            <a:r>
              <a:rPr lang="es-MX" sz="2800" dirty="0"/>
              <a:t>Procurar un resultado eficaz prometido  (incluye cláusula llave o producto en mano) </a:t>
            </a:r>
            <a:endParaRPr lang="es-E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FF506A-3D53-44F0-AB9F-88E475531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Profesionales liberales Art. 1768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FDF4E2-F542-48A6-96CB-588E39839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Principio: SUBJETIVA (culpa- dolo) </a:t>
            </a:r>
          </a:p>
          <a:p>
            <a:r>
              <a:rPr lang="es-AR" sz="3200" dirty="0"/>
              <a:t>Art. 1768 CCyC: “la responsabilidad es subjetiva, excepto que se haya comprometido un resultado concreto..”</a:t>
            </a:r>
            <a:endParaRPr lang="es-ES" dirty="0"/>
          </a:p>
          <a:p>
            <a:r>
              <a:rPr lang="es-ES" dirty="0"/>
              <a:t>Excepción: En el caso que el profesional se haya comprometido a un resultado concreto 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68956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6"/>
          <p:cNvSpPr txBox="1"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33" name="Google Shape;233;p26"/>
          <p:cNvSpPr txBox="1">
            <a:spLocks noGrp="1"/>
          </p:cNvSpPr>
          <p:nvPr>
            <p:ph type="body" idx="1"/>
          </p:nvPr>
        </p:nvSpPr>
        <p:spPr>
          <a:xfrm>
            <a:off x="332509" y="1600200"/>
            <a:ext cx="8354291" cy="4925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SzPts val="2080"/>
              <a:buChar char="■"/>
            </a:pPr>
            <a:r>
              <a:rPr lang="es-AR" dirty="0"/>
              <a:t>Art. 1723 “cuando ..de lo convenido por las partes, surge que el deudor debe obtener un </a:t>
            </a:r>
            <a:r>
              <a:rPr lang="es-AR" u="sng" dirty="0"/>
              <a:t>resultado determinado</a:t>
            </a:r>
            <a:r>
              <a:rPr lang="es-AR" dirty="0"/>
              <a:t>, su responsabilidad es objetiva” </a:t>
            </a: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SzPts val="2080"/>
              <a:buChar char="■"/>
            </a:pPr>
            <a:endParaRPr lang="es-AR" dirty="0"/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SzPts val="2080"/>
              <a:buChar char="■"/>
            </a:pPr>
            <a:r>
              <a:rPr lang="es-AR" dirty="0"/>
              <a:t>Deber de Garantía </a:t>
            </a: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SzPts val="2080"/>
              <a:buChar char="■"/>
            </a:pPr>
            <a:r>
              <a:rPr lang="es-AR" dirty="0"/>
              <a:t>Deber de Seguridad</a:t>
            </a: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SzPts val="2080"/>
              <a:buChar char="■"/>
            </a:pPr>
            <a:r>
              <a:rPr lang="es-AR" dirty="0"/>
              <a:t>Teoría del riesgo  </a:t>
            </a: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SzPts val="2080"/>
              <a:buChar char="■"/>
            </a:pP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1F4DEDD0-E509-4AEF-8826-4F3857D2B5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es-AR" dirty="0" err="1"/>
              <a:t>Resp</a:t>
            </a:r>
            <a:r>
              <a:rPr lang="es-AR" altLang="es-AR" dirty="0"/>
              <a:t>. Civil Objetiva </a:t>
            </a:r>
            <a:endParaRPr lang="es-ES" altLang="es-AR" dirty="0"/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769DB0B7-CAF5-4D36-A362-65C04338F6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altLang="es-AR" dirty="0"/>
              <a:t>Art. 1252 </a:t>
            </a:r>
            <a:r>
              <a:rPr lang="es-AR" altLang="es-AR" dirty="0" err="1"/>
              <a:t>CCyC</a:t>
            </a:r>
            <a:r>
              <a:rPr lang="es-AR" altLang="es-AR" dirty="0"/>
              <a:t>: Distingue </a:t>
            </a:r>
          </a:p>
          <a:p>
            <a:endParaRPr lang="es-AR" altLang="es-AR" dirty="0"/>
          </a:p>
          <a:p>
            <a:pPr algn="just"/>
            <a:r>
              <a:rPr lang="es-AR" altLang="es-AR" dirty="0"/>
              <a:t>contrato de obra: cuando se compromete un resultado eficaz, reproducible o susceptible de entrega. </a:t>
            </a:r>
          </a:p>
          <a:p>
            <a:pPr algn="just"/>
            <a:r>
              <a:rPr lang="es-AR" altLang="es-AR" dirty="0"/>
              <a:t>de servicios: cuando la obligación de hacer consiste en realizar cierta actividad independiente de su eficacia.</a:t>
            </a:r>
            <a:endParaRPr lang="es-ES" altLang="es-A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CACCDB-C1F9-426A-A58B-19FDA5DDB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Responsabilidad de los profesionales de la Construcción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A5F522-5FBB-441E-A0B0-3AC9A35C8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u="sng" dirty="0"/>
              <a:t>Sujetos:</a:t>
            </a:r>
          </a:p>
          <a:p>
            <a:r>
              <a:rPr lang="es-ES" dirty="0"/>
              <a:t>Ingenieros</a:t>
            </a:r>
          </a:p>
          <a:p>
            <a:r>
              <a:rPr lang="es-ES" dirty="0"/>
              <a:t>Arquitectos</a:t>
            </a:r>
          </a:p>
          <a:p>
            <a:r>
              <a:rPr lang="es-ES" dirty="0"/>
              <a:t>Técnicos</a:t>
            </a:r>
          </a:p>
          <a:p>
            <a:r>
              <a:rPr lang="es-ES" dirty="0"/>
              <a:t>Maestro mayor de obras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398561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C5B6B773-C176-4729-99C2-5ADE90E656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7062" y="457200"/>
            <a:ext cx="2952751" cy="4267944"/>
          </a:xfrm>
        </p:spPr>
        <p:txBody>
          <a:bodyPr/>
          <a:lstStyle/>
          <a:p>
            <a:r>
              <a:rPr lang="es-ES" altLang="es-AR" sz="4000" dirty="0"/>
              <a:t>Responsabilidad Civil en el Contrato de Obra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D5481734-F020-4C10-B62B-CC7BEEDD53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s-AR" altLang="es-AR" dirty="0"/>
          </a:p>
          <a:p>
            <a:pPr>
              <a:lnSpc>
                <a:spcPct val="90000"/>
              </a:lnSpc>
            </a:pPr>
            <a:r>
              <a:rPr lang="es-AR" altLang="es-AR" dirty="0"/>
              <a:t>Partes: </a:t>
            </a:r>
          </a:p>
          <a:p>
            <a:pPr>
              <a:lnSpc>
                <a:spcPct val="90000"/>
              </a:lnSpc>
            </a:pPr>
            <a:r>
              <a:rPr lang="es-AR" altLang="es-AR" sz="2800" dirty="0"/>
              <a:t>El Comitente</a:t>
            </a:r>
          </a:p>
          <a:p>
            <a:pPr>
              <a:lnSpc>
                <a:spcPct val="90000"/>
              </a:lnSpc>
            </a:pPr>
            <a:r>
              <a:rPr lang="es-AR" altLang="es-AR" sz="2800" dirty="0"/>
              <a:t>La Contratista </a:t>
            </a:r>
          </a:p>
          <a:p>
            <a:pPr>
              <a:lnSpc>
                <a:spcPct val="90000"/>
              </a:lnSpc>
            </a:pPr>
            <a:r>
              <a:rPr lang="es-AR" altLang="es-AR" sz="2800" dirty="0"/>
              <a:t>-relaciones vinculadas al contrato : proyectista, director, calculista en ciertas obras </a:t>
            </a:r>
          </a:p>
          <a:p>
            <a:pPr lvl="3">
              <a:lnSpc>
                <a:spcPct val="90000"/>
              </a:lnSpc>
            </a:pPr>
            <a:endParaRPr lang="es-AR" altLang="es-AR" sz="1800" dirty="0"/>
          </a:p>
          <a:p>
            <a:pPr lvl="3">
              <a:lnSpc>
                <a:spcPct val="90000"/>
              </a:lnSpc>
            </a:pPr>
            <a:endParaRPr lang="es-AR" altLang="es-AR" sz="1800" dirty="0"/>
          </a:p>
          <a:p>
            <a:pPr lvl="3">
              <a:lnSpc>
                <a:spcPct val="90000"/>
              </a:lnSpc>
            </a:pPr>
            <a:endParaRPr lang="es-ES" altLang="es-AR" dirty="0"/>
          </a:p>
        </p:txBody>
      </p:sp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1512C40D-0896-28E6-5E56-5747670492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7062" y="854795"/>
            <a:ext cx="3152850" cy="4873625"/>
          </a:xfrm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157B191A-0E64-45E7-9258-37A0CCE41D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AR" sz="4000" dirty="0"/>
              <a:t>Incumplimiento del contrato de obra 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2B99EF6E-DC43-4936-87E6-71CFA3D5FD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s-AR" altLang="es-AR" sz="2800" dirty="0"/>
              <a:t>Responsabilidad luego de la entrega</a:t>
            </a:r>
          </a:p>
          <a:p>
            <a:pPr lvl="1">
              <a:lnSpc>
                <a:spcPct val="80000"/>
              </a:lnSpc>
            </a:pPr>
            <a:r>
              <a:rPr lang="es-AR" altLang="es-AR" sz="2400" dirty="0"/>
              <a:t>1).-Vicios aparentes: vicios, diferencias o falta de conformidad entre lo hecho y lo pactado, que fueren </a:t>
            </a:r>
            <a:r>
              <a:rPr lang="es-AR" altLang="es-AR" sz="2400" u="sng" dirty="0"/>
              <a:t>fácilmente advertibles por cualquiera </a:t>
            </a:r>
            <a:r>
              <a:rPr lang="es-AR" altLang="es-AR" sz="2400" dirty="0"/>
              <a:t>–profano mediante una verificación diligente (1272 inc. a) CCyC</a:t>
            </a:r>
          </a:p>
          <a:p>
            <a:pPr lvl="1">
              <a:lnSpc>
                <a:spcPct val="80000"/>
              </a:lnSpc>
            </a:pPr>
            <a:r>
              <a:rPr lang="es-AR" altLang="es-AR" sz="2400" dirty="0"/>
              <a:t>CNC, Sala A 13/02/1997 “A. c/H. SA” L Ley 1997-D-108 </a:t>
            </a:r>
          </a:p>
          <a:p>
            <a:pPr lvl="2">
              <a:lnSpc>
                <a:spcPct val="80000"/>
              </a:lnSpc>
            </a:pPr>
            <a:r>
              <a:rPr lang="es-AR" altLang="es-AR" sz="2000" dirty="0"/>
              <a:t>Entrega sin reservas: libera al contratista</a:t>
            </a:r>
          </a:p>
          <a:p>
            <a:pPr lvl="1">
              <a:lnSpc>
                <a:spcPct val="80000"/>
              </a:lnSpc>
            </a:pPr>
            <a:r>
              <a:rPr lang="es-AR" altLang="es-AR" sz="2400" dirty="0"/>
              <a:t>2).-Vicios ocultos: Pasan inadvertidos pese a una observación diligente (1272 inc. b) CCyC)</a:t>
            </a:r>
          </a:p>
          <a:p>
            <a:pPr lvl="2">
              <a:lnSpc>
                <a:spcPct val="80000"/>
              </a:lnSpc>
            </a:pPr>
            <a:r>
              <a:rPr lang="es-AR" altLang="es-AR" sz="2000" dirty="0"/>
              <a:t>Responde el contratista aunque se haya recibido la obra sin reservas hasta el plazo de garantía pactado o hasta 10 años de la entrega definitiva</a:t>
            </a:r>
          </a:p>
          <a:p>
            <a:pPr lvl="1">
              <a:lnSpc>
                <a:spcPct val="80000"/>
              </a:lnSpc>
            </a:pPr>
            <a:endParaRPr lang="es-ES" altLang="es-AR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45101E63-E7A0-486F-8645-6A87E85798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es-AR" sz="4000" dirty="0"/>
              <a:t>Responsabilidad civil</a:t>
            </a:r>
            <a:endParaRPr lang="es-ES" altLang="es-AR" sz="4000" dirty="0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BB00FABA-1CC0-4E6A-82E2-50FED78D5F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57298"/>
            <a:ext cx="8329642" cy="477362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AR" altLang="es-AR" sz="2000" dirty="0"/>
              <a:t>Responsabilidad luego de la entrega</a:t>
            </a:r>
          </a:p>
          <a:p>
            <a:pPr>
              <a:lnSpc>
                <a:spcPct val="80000"/>
              </a:lnSpc>
            </a:pPr>
            <a:endParaRPr lang="es-AR" altLang="es-AR" sz="2000" dirty="0"/>
          </a:p>
          <a:p>
            <a:pPr lvl="1">
              <a:lnSpc>
                <a:spcPct val="80000"/>
              </a:lnSpc>
            </a:pPr>
            <a:r>
              <a:rPr lang="es-AR" altLang="es-AR" sz="1800" dirty="0"/>
              <a:t>3).-Ruina:</a:t>
            </a:r>
          </a:p>
          <a:p>
            <a:pPr lvl="2">
              <a:lnSpc>
                <a:spcPct val="80000"/>
              </a:lnSpc>
            </a:pPr>
            <a:r>
              <a:rPr lang="es-AR" altLang="es-AR" sz="1600" dirty="0"/>
              <a:t>Son daños que comprometen la solidez del inmueble y lo hacen impropio para su destino (art. 1273 CCyC)</a:t>
            </a:r>
          </a:p>
          <a:p>
            <a:pPr lvl="2">
              <a:lnSpc>
                <a:spcPct val="80000"/>
              </a:lnSpc>
            </a:pPr>
            <a:r>
              <a:rPr lang="es-AR" altLang="es-AR" sz="1600" dirty="0"/>
              <a:t>Causas</a:t>
            </a:r>
          </a:p>
          <a:p>
            <a:pPr lvl="3">
              <a:lnSpc>
                <a:spcPct val="80000"/>
              </a:lnSpc>
            </a:pPr>
            <a:r>
              <a:rPr lang="es-AR" altLang="es-AR" sz="1400" dirty="0"/>
              <a:t>Vicios de construcción</a:t>
            </a:r>
          </a:p>
          <a:p>
            <a:pPr lvl="3">
              <a:lnSpc>
                <a:spcPct val="80000"/>
              </a:lnSpc>
            </a:pPr>
            <a:r>
              <a:rPr lang="es-AR" altLang="es-AR" sz="1400" dirty="0"/>
              <a:t>Vicios del suelo</a:t>
            </a:r>
          </a:p>
          <a:p>
            <a:pPr lvl="3">
              <a:lnSpc>
                <a:spcPct val="80000"/>
              </a:lnSpc>
            </a:pPr>
            <a:r>
              <a:rPr lang="es-AR" altLang="es-AR" sz="1400" dirty="0"/>
              <a:t>Vicio de materiales</a:t>
            </a:r>
          </a:p>
          <a:p>
            <a:pPr lvl="2">
              <a:lnSpc>
                <a:spcPct val="80000"/>
              </a:lnSpc>
            </a:pPr>
            <a:endParaRPr lang="es-AR" altLang="es-AR" sz="1600" dirty="0"/>
          </a:p>
          <a:p>
            <a:pPr lvl="2">
              <a:lnSpc>
                <a:spcPct val="80000"/>
              </a:lnSpc>
            </a:pPr>
            <a:r>
              <a:rPr lang="es-AR" altLang="es-AR" sz="1600" dirty="0"/>
              <a:t>Sujetos responsables: Constructor, sub contratista, proyectista, director de obra, cualquier otro profesional ligado por un contrato de obra con el comitente</a:t>
            </a:r>
          </a:p>
          <a:p>
            <a:pPr lvl="2">
              <a:lnSpc>
                <a:spcPct val="80000"/>
              </a:lnSpc>
            </a:pPr>
            <a:endParaRPr lang="es-AR" altLang="es-AR" sz="1600" dirty="0"/>
          </a:p>
          <a:p>
            <a:pPr lvl="2">
              <a:lnSpc>
                <a:spcPct val="80000"/>
              </a:lnSpc>
            </a:pPr>
            <a:r>
              <a:rPr lang="es-AR" altLang="es-AR" sz="1600" dirty="0"/>
              <a:t>Plazo de garantía y prescripción 1275, 2564 c)  para que proceda la </a:t>
            </a:r>
            <a:r>
              <a:rPr lang="es-AR" altLang="es-AR" sz="1600" dirty="0" err="1"/>
              <a:t>resp</a:t>
            </a:r>
            <a:r>
              <a:rPr lang="es-AR" altLang="es-AR" sz="1600" dirty="0"/>
              <a:t>. por ruina el daño debe producirse dentro de los diez años de </a:t>
            </a:r>
            <a:r>
              <a:rPr lang="es-AR" altLang="es-AR" sz="1600" u="sng" dirty="0"/>
              <a:t>aceptada</a:t>
            </a:r>
            <a:r>
              <a:rPr lang="es-AR" altLang="es-AR" sz="1600" dirty="0"/>
              <a:t> la obra; prescribe la acción para el reclamo de indemnización en el plazo de un año contado desde que se produjo la ruina. </a:t>
            </a:r>
            <a:endParaRPr lang="es-ES" altLang="es-AR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BD0973-E87B-9E95-7AA2-C91411EFD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Responsabilidad Civil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AA5837-9F25-5B30-32BB-DEB577166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altLang="es-AR" dirty="0"/>
              <a:t>Común: </a:t>
            </a:r>
          </a:p>
          <a:p>
            <a:pPr lvl="1"/>
            <a:r>
              <a:rPr lang="es-AR" altLang="es-AR" dirty="0"/>
              <a:t>No tiene en cuenta las cualidades personales del sujeto dañador.</a:t>
            </a:r>
          </a:p>
          <a:p>
            <a:pPr lvl="1"/>
            <a:endParaRPr lang="es-AR" altLang="es-AR" dirty="0"/>
          </a:p>
          <a:p>
            <a:r>
              <a:rPr lang="es-AR" altLang="es-AR" dirty="0"/>
              <a:t> Especial:</a:t>
            </a:r>
          </a:p>
          <a:p>
            <a:pPr lvl="1" algn="just"/>
            <a:r>
              <a:rPr lang="es-AR" altLang="es-AR" dirty="0"/>
              <a:t>Sí considera las cualidades personales del sujeto dañador, razón por la cual se justifica un tratamiento distinto, por ej. Mayor rigor con el autor del daño (art. 1725 CCyC)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164418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Conclusiones 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 algn="just">
              <a:lnSpc>
                <a:spcPct val="80000"/>
              </a:lnSpc>
              <a:spcBef>
                <a:spcPts val="0"/>
              </a:spcBef>
              <a:buSzPts val="1300"/>
            </a:pPr>
            <a:r>
              <a:rPr lang="es-AR" sz="2000" dirty="0"/>
              <a:t>Los ámbitos de responsabilidad son variados y presentan diferencias sustanciales. </a:t>
            </a:r>
          </a:p>
          <a:p>
            <a:pPr marL="342900" lvl="0" indent="-342900" algn="just">
              <a:lnSpc>
                <a:spcPct val="80000"/>
              </a:lnSpc>
              <a:spcBef>
                <a:spcPts val="0"/>
              </a:spcBef>
              <a:buSzPts val="1300"/>
            </a:pPr>
            <a:endParaRPr lang="es-AR" sz="2000" dirty="0"/>
          </a:p>
          <a:p>
            <a:pPr marL="342900" lvl="0" indent="-342900" algn="just">
              <a:lnSpc>
                <a:spcPct val="80000"/>
              </a:lnSpc>
              <a:spcBef>
                <a:spcPts val="0"/>
              </a:spcBef>
              <a:buSzPts val="1300"/>
            </a:pPr>
            <a:r>
              <a:rPr lang="es-AR" sz="2000" dirty="0"/>
              <a:t>La responsabilidad civil profesional es especial y </a:t>
            </a:r>
            <a:r>
              <a:rPr lang="es-AR" sz="2000" u="sng" dirty="0"/>
              <a:t>agravada</a:t>
            </a:r>
          </a:p>
          <a:p>
            <a:pPr marL="342900" lvl="0" indent="-342900" algn="just">
              <a:lnSpc>
                <a:spcPct val="80000"/>
              </a:lnSpc>
              <a:spcBef>
                <a:spcPts val="0"/>
              </a:spcBef>
              <a:buSzPts val="1300"/>
            </a:pPr>
            <a:endParaRPr lang="es-AR" sz="2000" dirty="0"/>
          </a:p>
          <a:p>
            <a:pPr marL="342900" lvl="0" indent="-342900" algn="just">
              <a:lnSpc>
                <a:spcPct val="80000"/>
              </a:lnSpc>
              <a:spcBef>
                <a:spcPts val="0"/>
              </a:spcBef>
              <a:buSzPts val="1300"/>
            </a:pPr>
            <a:r>
              <a:rPr lang="es-AR" sz="2000" dirty="0"/>
              <a:t>Para los profesionales de la Ingeniería la responsabilidad civil es de “resultado” en la mayor parte de las situaciones.</a:t>
            </a:r>
          </a:p>
          <a:p>
            <a:pPr marL="342900" lvl="0" indent="-342900" algn="just">
              <a:lnSpc>
                <a:spcPct val="80000"/>
              </a:lnSpc>
              <a:spcBef>
                <a:spcPts val="0"/>
              </a:spcBef>
              <a:buSzPts val="1300"/>
            </a:pPr>
            <a:endParaRPr lang="es-AR" sz="2000" dirty="0"/>
          </a:p>
          <a:p>
            <a:pPr marL="342900" lvl="0" indent="-342900" algn="just">
              <a:lnSpc>
                <a:spcPct val="80000"/>
              </a:lnSpc>
              <a:spcBef>
                <a:spcPts val="0"/>
              </a:spcBef>
              <a:buSzPts val="1300"/>
            </a:pPr>
            <a:r>
              <a:rPr lang="es-AR" sz="2000" dirty="0"/>
              <a:t>Reviste especial importancia la caracterización de las obligaciones que asume el profesional, con el mayor nivel de precisión posible.  </a:t>
            </a:r>
          </a:p>
          <a:p>
            <a:pPr marL="342900" lvl="0" indent="-342900">
              <a:lnSpc>
                <a:spcPct val="80000"/>
              </a:lnSpc>
              <a:spcBef>
                <a:spcPts val="0"/>
              </a:spcBef>
              <a:buSzPts val="1300"/>
            </a:pPr>
            <a:endParaRPr lang="es-AR" sz="2000" dirty="0"/>
          </a:p>
          <a:p>
            <a:endParaRPr lang="es-MX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27BD3E-D522-63B5-01D6-78308DB0C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D5A143-94D1-7B8F-710E-E0134D613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sz="2400" dirty="0"/>
              <a:t>En el proceso constructivo se desarrolla una relación jurídica sustancial entre COMITENTE  y CONSTRUCTOR, quienes no tienen que ser necesariamente profesionales liberales. </a:t>
            </a:r>
          </a:p>
          <a:p>
            <a:endParaRPr lang="es-AR" sz="2400" dirty="0"/>
          </a:p>
          <a:p>
            <a:pPr algn="just"/>
            <a:r>
              <a:rPr lang="es-AR" sz="2400" dirty="0"/>
              <a:t>Sí respecto de las relaciones de representación de esas partes -el Director de Obra respecto del Comitente y el Representante Técnico si lo hubiere respecto del Constructor - quienes deben ser profesionales de la construcción.</a:t>
            </a:r>
          </a:p>
          <a:p>
            <a:endParaRPr lang="es-AR" sz="32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00425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865948-5032-6193-33C7-F5B67D606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E63C6F3-60C0-51D7-ED3D-D2733B8FF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sz="3200" dirty="0"/>
              <a:t>Las relaciones de representación de ninguna manera suponen que no exista responsabilidad profesional </a:t>
            </a:r>
            <a:r>
              <a:rPr lang="es-AR" sz="3200" u="sng" dirty="0"/>
              <a:t>individual</a:t>
            </a:r>
            <a:r>
              <a:rPr lang="es-AR" sz="3200" dirty="0"/>
              <a:t>  especialmente en caso de ruina, (art. 1274) que establecen la responsabilidad “concurrente” del daño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860460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Quiénes son responsables concurrentes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2400" dirty="0"/>
              <a:t>Vendedor de obra que ha </a:t>
            </a:r>
            <a:r>
              <a:rPr lang="es-MX" sz="2400" dirty="0" err="1"/>
              <a:t>construído</a:t>
            </a:r>
            <a:r>
              <a:rPr lang="es-MX" sz="2400" dirty="0"/>
              <a:t> o hace </a:t>
            </a:r>
            <a:r>
              <a:rPr lang="es-MX" sz="2400" dirty="0" err="1"/>
              <a:t>construír</a:t>
            </a:r>
            <a:r>
              <a:rPr lang="es-MX" sz="2400" dirty="0"/>
              <a:t>, como profesión habitual. </a:t>
            </a:r>
          </a:p>
          <a:p>
            <a:endParaRPr lang="es-MX" sz="2400" dirty="0"/>
          </a:p>
          <a:p>
            <a:r>
              <a:rPr lang="es-MX" sz="2400" dirty="0"/>
              <a:t>Quien aun actuando como mandatario del dueño de la obra, tiene misión semejante a la de un contratista.</a:t>
            </a:r>
          </a:p>
          <a:p>
            <a:endParaRPr lang="es-MX" sz="2400" dirty="0"/>
          </a:p>
          <a:p>
            <a:r>
              <a:rPr lang="es-MX" sz="2400" u="sng" dirty="0"/>
              <a:t>Según la causa del daño: </a:t>
            </a:r>
            <a:r>
              <a:rPr lang="es-MX" sz="2400" dirty="0"/>
              <a:t>subcontratista/proyectista/director de la obra/otro profesional ligado al comitente por un contrato de obra de construcción referido a la obra dañada o a cualquiera de sus partes.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En consecuencia, se sugiere:  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r>
              <a:rPr lang="es-AR" sz="2000" dirty="0"/>
              <a:t>Establecer en el contrato de obra, de manera clara y completa,  las condiciones y circunstancias de la contratación, con particular detalle del </a:t>
            </a:r>
            <a:r>
              <a:rPr lang="es-AR" sz="2000" u="sng" dirty="0"/>
              <a:t>objeto comprometido</a:t>
            </a:r>
            <a:r>
              <a:rPr lang="es-AR" sz="2000" dirty="0"/>
              <a:t>. En caso de existir contratación específica con el/los profesionales integrantes del proceso constructivo, establecer de igual modo el rol y el ámbito de actuación-intervención del profesional. </a:t>
            </a:r>
          </a:p>
          <a:p>
            <a:pPr lvl="0" algn="just"/>
            <a:endParaRPr lang="es-AR" sz="2000" dirty="0"/>
          </a:p>
          <a:p>
            <a:pPr marL="342900" lvl="0" indent="-342900">
              <a:lnSpc>
                <a:spcPct val="80000"/>
              </a:lnSpc>
              <a:spcBef>
                <a:spcPts val="0"/>
              </a:spcBef>
              <a:buSzPts val="1300"/>
            </a:pPr>
            <a:r>
              <a:rPr lang="es-AR" sz="2000" dirty="0"/>
              <a:t>Es fundamental analizar en cada caso concreto en primer lugar si se está ante una obligación de medios o de resultado. </a:t>
            </a:r>
          </a:p>
          <a:p>
            <a:pPr marL="342900" lvl="0" indent="-342900">
              <a:lnSpc>
                <a:spcPct val="80000"/>
              </a:lnSpc>
              <a:spcBef>
                <a:spcPts val="0"/>
              </a:spcBef>
              <a:buSzPts val="1300"/>
            </a:pPr>
            <a:endParaRPr lang="es-AR" sz="2000" dirty="0"/>
          </a:p>
          <a:p>
            <a:pPr marL="342900" lvl="0" indent="-342900">
              <a:lnSpc>
                <a:spcPct val="80000"/>
              </a:lnSpc>
              <a:spcBef>
                <a:spcPts val="0"/>
              </a:spcBef>
              <a:buSzPts val="1300"/>
            </a:pPr>
            <a:r>
              <a:rPr lang="es-MX" sz="2000" dirty="0"/>
              <a:t>Establecer a través de documentos escritos – actas preferentemente</a:t>
            </a:r>
          </a:p>
          <a:p>
            <a:pPr marL="342900" lvl="0" indent="-342900">
              <a:lnSpc>
                <a:spcPct val="80000"/>
              </a:lnSpc>
              <a:spcBef>
                <a:spcPts val="0"/>
              </a:spcBef>
              <a:buSzPts val="1300"/>
            </a:pPr>
            <a:r>
              <a:rPr lang="es-MX" sz="2000" dirty="0"/>
              <a:t>– la recepción provisoria y definitiva de la obra, con firma de las</a:t>
            </a:r>
          </a:p>
          <a:p>
            <a:pPr marL="342900" lvl="0" indent="-342900">
              <a:lnSpc>
                <a:spcPct val="80000"/>
              </a:lnSpc>
              <a:spcBef>
                <a:spcPts val="0"/>
              </a:spcBef>
              <a:buSzPts val="1300"/>
            </a:pPr>
            <a:r>
              <a:rPr lang="es-MX" sz="2000" dirty="0"/>
              <a:t>partes del contrato de locación de obra, dando intervención al Director de obra.</a:t>
            </a:r>
          </a:p>
          <a:p>
            <a:pPr marL="342900" lvl="0" indent="-342900">
              <a:lnSpc>
                <a:spcPct val="80000"/>
              </a:lnSpc>
              <a:spcBef>
                <a:spcPts val="0"/>
              </a:spcBef>
              <a:buSzPts val="1300"/>
            </a:pPr>
            <a:endParaRPr lang="es-MX" sz="2000" dirty="0"/>
          </a:p>
          <a:p>
            <a:pPr lvl="0" algn="just"/>
            <a:endParaRPr lang="es-AR" sz="2000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 algn="just">
              <a:lnSpc>
                <a:spcPct val="80000"/>
              </a:lnSpc>
              <a:spcBef>
                <a:spcPts val="400"/>
              </a:spcBef>
              <a:buSzPts val="1300"/>
            </a:pPr>
            <a:r>
              <a:rPr lang="es-MX" sz="2000" dirty="0"/>
              <a:t>La obra se considera “aceptada” cuando (art. 1270 </a:t>
            </a:r>
            <a:r>
              <a:rPr lang="es-MX" sz="2000" dirty="0" err="1"/>
              <a:t>CCyC</a:t>
            </a:r>
            <a:r>
              <a:rPr lang="es-MX" sz="2000" dirty="0"/>
              <a:t>) el acreedor la recibe sin reservas. (art. 747 </a:t>
            </a:r>
            <a:r>
              <a:rPr lang="es-MX" sz="2000" dirty="0" err="1"/>
              <a:t>CCyC</a:t>
            </a:r>
            <a:r>
              <a:rPr lang="es-MX" sz="2000" dirty="0"/>
              <a:t>) </a:t>
            </a:r>
          </a:p>
          <a:p>
            <a:pPr marL="342900" lvl="0" indent="-342900" algn="just">
              <a:lnSpc>
                <a:spcPct val="80000"/>
              </a:lnSpc>
              <a:spcBef>
                <a:spcPts val="400"/>
              </a:spcBef>
              <a:buSzPts val="1300"/>
            </a:pPr>
            <a:endParaRPr lang="es-MX" sz="2000" dirty="0"/>
          </a:p>
          <a:p>
            <a:pPr marL="342900" lvl="0" indent="-342900" algn="just">
              <a:lnSpc>
                <a:spcPct val="80000"/>
              </a:lnSpc>
              <a:spcBef>
                <a:spcPts val="400"/>
              </a:spcBef>
              <a:buSzPts val="1300"/>
            </a:pPr>
            <a:r>
              <a:rPr lang="es-MX" sz="2000" dirty="0"/>
              <a:t>Tener presente que de acuerdo a lo expresamente previsto en el </a:t>
            </a:r>
            <a:r>
              <a:rPr lang="es-MX" sz="2000" dirty="0" err="1"/>
              <a:t>CCyC</a:t>
            </a:r>
            <a:r>
              <a:rPr lang="es-MX" sz="2000" dirty="0"/>
              <a:t> art.1276 si se pacta en el contrato una cláusula limitativa o </a:t>
            </a:r>
            <a:r>
              <a:rPr lang="es-MX" sz="2000" dirty="0" err="1"/>
              <a:t>dispensatoria</a:t>
            </a:r>
            <a:r>
              <a:rPr lang="es-MX" sz="2000" dirty="0"/>
              <a:t> de responsabilidad, la misma es nula y en caso de conflicto la Justicia la tendrá por no escrita. (con lo cual no libera de responsabilidad)</a:t>
            </a:r>
          </a:p>
          <a:p>
            <a:pPr marL="342900" lvl="0" indent="-342900">
              <a:lnSpc>
                <a:spcPct val="80000"/>
              </a:lnSpc>
              <a:spcBef>
                <a:spcPts val="400"/>
              </a:spcBef>
              <a:buSzPts val="1300"/>
            </a:pPr>
            <a:endParaRPr lang="es-MX" sz="2000" dirty="0"/>
          </a:p>
          <a:p>
            <a:pPr marL="342900" lvl="0" indent="-342900">
              <a:lnSpc>
                <a:spcPct val="80000"/>
              </a:lnSpc>
              <a:spcBef>
                <a:spcPts val="400"/>
              </a:spcBef>
              <a:buSzPts val="1300"/>
            </a:pPr>
            <a:endParaRPr lang="es-ES" sz="2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8894C2-9118-9257-0014-5BCDABFC3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Muchas gracias !!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518495-7AA9-159E-6C07-12D4D6682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Abog. Raquel Leonarda </a:t>
            </a:r>
            <a:r>
              <a:rPr lang="es-ES" dirty="0" err="1"/>
              <a:t>Pioletti</a:t>
            </a:r>
            <a:r>
              <a:rPr lang="es-ES" dirty="0"/>
              <a:t> </a:t>
            </a:r>
          </a:p>
          <a:p>
            <a:r>
              <a:rPr lang="es-ES" dirty="0" err="1"/>
              <a:t>To</a:t>
            </a:r>
            <a:r>
              <a:rPr lang="es-ES" dirty="0"/>
              <a:t>. VI Fo 19 CAMDP </a:t>
            </a:r>
          </a:p>
          <a:p>
            <a:r>
              <a:rPr lang="es-ES" dirty="0" err="1"/>
              <a:t>To</a:t>
            </a:r>
            <a:r>
              <a:rPr lang="es-ES" dirty="0"/>
              <a:t>. 60 Fo 606 </a:t>
            </a:r>
            <a:r>
              <a:rPr lang="es-ES" dirty="0" err="1"/>
              <a:t>CFAMdP</a:t>
            </a:r>
            <a:endParaRPr lang="es-ES" dirty="0"/>
          </a:p>
          <a:p>
            <a:r>
              <a:rPr lang="es-ES" dirty="0"/>
              <a:t>rapioletti@gmail.com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84784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FC25E0-C200-050F-F575-82E7B323D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AMBITO DE APLICACIÓN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4EFD60-2F89-AF0D-1FCB-1DC51E522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altLang="es-AR" dirty="0"/>
              <a:t>Profesión: 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es-AR" altLang="es-AR" dirty="0"/>
              <a:t>	Actividad desarrollada en forma habitual, con autonomía técnica, que cuenta con reglamentación, requiere habilitación previa y se la presume onerosa; puede estar sujeta a colegiación y sometida a normas de ética y potestades disciplinarias </a:t>
            </a:r>
            <a:endParaRPr lang="es-ES" alt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16184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Profesional </a:t>
            </a:r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 algn="just">
              <a:spcBef>
                <a:spcPts val="640"/>
              </a:spcBef>
              <a:buSzPts val="2080"/>
              <a:buNone/>
            </a:pPr>
            <a:r>
              <a:rPr lang="es-AR" dirty="0"/>
              <a:t>   Es la persona “humana” que ejerce una actividad en forma habitual,  con autonomía científica y técnica en el ámbito de su actividad,  emanada de la previa adquisición de contenidos mínimos obrantes en una </a:t>
            </a:r>
            <a:r>
              <a:rPr lang="es-AR" dirty="0" err="1"/>
              <a:t>currícula</a:t>
            </a:r>
            <a:r>
              <a:rPr lang="es-AR" dirty="0"/>
              <a:t> de plan de estudios que ha culminado en el otorgamiento del “título universitario”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Notas del Profesional: 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239151" y="1322363"/>
            <a:ext cx="8904849" cy="4794496"/>
          </a:xfrm>
        </p:spPr>
        <p:txBody>
          <a:bodyPr/>
          <a:lstStyle/>
          <a:p>
            <a:pPr lvl="0"/>
            <a:r>
              <a:rPr lang="es-MX" u="sng" dirty="0"/>
              <a:t>Experticia</a:t>
            </a:r>
            <a:r>
              <a:rPr lang="es-MX" dirty="0"/>
              <a:t>: Posee competencias y conocimientos que son los que generan la confianza del cliente profano.</a:t>
            </a:r>
          </a:p>
          <a:p>
            <a:pPr lvl="0"/>
            <a:endParaRPr lang="es-MX" dirty="0"/>
          </a:p>
          <a:p>
            <a:pPr lvl="0"/>
            <a:r>
              <a:rPr lang="es-MX" u="sng" dirty="0"/>
              <a:t>Habitualidad</a:t>
            </a:r>
            <a:r>
              <a:rPr lang="es-MX" dirty="0"/>
              <a:t>: Como modo de vida.</a:t>
            </a:r>
          </a:p>
          <a:p>
            <a:pPr lvl="0"/>
            <a:endParaRPr lang="es-MX" dirty="0"/>
          </a:p>
          <a:p>
            <a:pPr lvl="0"/>
            <a:r>
              <a:rPr lang="es-MX" u="sng" dirty="0"/>
              <a:t>Presunción de onerosidad</a:t>
            </a:r>
            <a:r>
              <a:rPr lang="es-MX" dirty="0"/>
              <a:t>: es consecuencia de la nota anterior.</a:t>
            </a:r>
          </a:p>
          <a:p>
            <a:pPr lvl="0"/>
            <a:endParaRPr lang="es-MX" dirty="0"/>
          </a:p>
          <a:p>
            <a:pPr lvl="0"/>
            <a:endParaRPr lang="es-MX" dirty="0"/>
          </a:p>
          <a:p>
            <a:pPr lvl="0"/>
            <a:endParaRPr lang="es-MX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s-MX" u="sng" dirty="0"/>
              <a:t>Reglamentación</a:t>
            </a:r>
            <a:r>
              <a:rPr lang="es-MX" dirty="0"/>
              <a:t>: La actividad está sometida a reglas y normas.- </a:t>
            </a:r>
          </a:p>
          <a:p>
            <a:pPr lvl="0"/>
            <a:endParaRPr lang="es-MX" dirty="0"/>
          </a:p>
          <a:p>
            <a:pPr lvl="0" algn="just"/>
            <a:r>
              <a:rPr lang="es-MX" u="sng" dirty="0"/>
              <a:t>Previa habilitación</a:t>
            </a:r>
            <a:r>
              <a:rPr lang="es-MX" dirty="0"/>
              <a:t>: De manera directa por el Estado o a través de la delegación estatal a través de los colegios profesionales.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s-MX" u="sng" dirty="0"/>
              <a:t>Autonomía Técnica</a:t>
            </a:r>
            <a:r>
              <a:rPr lang="es-MX" dirty="0"/>
              <a:t>: La poseen todos los profesionales,  incluso los profesionales que laboran en relación de dependencia (Ej. Médico empleado de un hospital público, abogado estatal, ingeniero que proyecta una obra pública)</a:t>
            </a:r>
          </a:p>
          <a:p>
            <a:r>
              <a:rPr lang="es-MX" u="sng" dirty="0"/>
              <a:t>Colegiación</a:t>
            </a:r>
            <a:r>
              <a:rPr lang="es-MX" dirty="0"/>
              <a:t>: Tienen a su cargo el contralor y gobierno de la matrícula, por delegación estatal 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Existe una “asimetría” cognoscitiva entre el Profesional y el Cliente</a:t>
            </a:r>
          </a:p>
          <a:p>
            <a:endParaRPr lang="es-MX" dirty="0"/>
          </a:p>
          <a:p>
            <a:r>
              <a:rPr lang="es-MX" dirty="0"/>
              <a:t>El Profesional es el experto</a:t>
            </a:r>
          </a:p>
          <a:p>
            <a:endParaRPr lang="es-MX" dirty="0"/>
          </a:p>
          <a:p>
            <a:r>
              <a:rPr lang="es-MX" dirty="0"/>
              <a:t>El Cliente es el profano  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Conceptos a analizar: 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s-MX" dirty="0"/>
              <a:t>Clasificación de Obligaciones de medios y de resultado: Conforme la naturaleza de la prestación (</a:t>
            </a:r>
            <a:r>
              <a:rPr lang="es-MX" dirty="0" err="1"/>
              <a:t>Reneé</a:t>
            </a:r>
            <a:r>
              <a:rPr lang="es-MX" dirty="0"/>
              <a:t> </a:t>
            </a:r>
            <a:r>
              <a:rPr lang="es-MX" dirty="0" err="1"/>
              <a:t>Demogue</a:t>
            </a:r>
            <a:r>
              <a:rPr lang="es-MX" dirty="0"/>
              <a:t> 1925)</a:t>
            </a:r>
          </a:p>
          <a:p>
            <a:pPr algn="just"/>
            <a:r>
              <a:rPr lang="es-MX" dirty="0"/>
              <a:t>Resultado: El deudor se compromete a la obtención de un resultado determinado.</a:t>
            </a:r>
          </a:p>
          <a:p>
            <a:pPr algn="just"/>
            <a:r>
              <a:rPr lang="es-MX" dirty="0"/>
              <a:t>Medios: El deudor se compromete a aportar su máxima diligencia y conducta diligente. 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"/>
        <a:cs typeface="Arial"/>
      </a:majorFont>
      <a:minorFont>
        <a:latin typeface="Tahoma"/>
        <a:ea typeface=""/>
        <a:cs typeface="Arial"/>
      </a:minorFont>
    </a:fontScheme>
    <a:fmtScheme name="Brillant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RESPONSABILIDAD DEL ESTADO DERECHO DE DAÑOS</Template>
  <TotalTime>751</TotalTime>
  <Words>1401</Words>
  <Application>Microsoft Office PowerPoint</Application>
  <PresentationFormat>Presentación en pantalla (4:3)</PresentationFormat>
  <Paragraphs>141</Paragraphs>
  <Slides>26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1" baseType="lpstr">
      <vt:lpstr>Arial</vt:lpstr>
      <vt:lpstr>Calibri</vt:lpstr>
      <vt:lpstr>Tahoma</vt:lpstr>
      <vt:lpstr>Wingdings</vt:lpstr>
      <vt:lpstr>Balance</vt:lpstr>
      <vt:lpstr>Seminario Responsabilidad Jurídica y Profesional en la Ingeniería  Colegio de Ingenieros de la Provincia de Buenos Aires </vt:lpstr>
      <vt:lpstr>Responsabilidad Civil</vt:lpstr>
      <vt:lpstr>AMBITO DE APLICACIÓN </vt:lpstr>
      <vt:lpstr>Profesional </vt:lpstr>
      <vt:lpstr>Notas del Profesional: </vt:lpstr>
      <vt:lpstr>Presentación de PowerPoint</vt:lpstr>
      <vt:lpstr>Presentación de PowerPoint</vt:lpstr>
      <vt:lpstr>Presentación de PowerPoint</vt:lpstr>
      <vt:lpstr>Conceptos a analizar: </vt:lpstr>
      <vt:lpstr>Responsabilidad  PROFESIONAL</vt:lpstr>
      <vt:lpstr>Fundamento de la responsabilidad civil profesional Art. 1768 CCyC</vt:lpstr>
      <vt:lpstr>Obligaciones de hacer ? </vt:lpstr>
      <vt:lpstr>Profesionales liberales Art. 1768</vt:lpstr>
      <vt:lpstr>Presentación de PowerPoint</vt:lpstr>
      <vt:lpstr>Resp. Civil Objetiva </vt:lpstr>
      <vt:lpstr>Responsabilidad de los profesionales de la Construcción</vt:lpstr>
      <vt:lpstr>Responsabilidad Civil en el Contrato de Obra</vt:lpstr>
      <vt:lpstr>Incumplimiento del contrato de obra </vt:lpstr>
      <vt:lpstr>Responsabilidad civil</vt:lpstr>
      <vt:lpstr>Conclusiones </vt:lpstr>
      <vt:lpstr>Presentación de PowerPoint</vt:lpstr>
      <vt:lpstr>Presentación de PowerPoint</vt:lpstr>
      <vt:lpstr>Quiénes son responsables concurrentes </vt:lpstr>
      <vt:lpstr>En consecuencia, se sugiere:  </vt:lpstr>
      <vt:lpstr>Presentación de PowerPoint</vt:lpstr>
      <vt:lpstr>Muchas gracias !!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Responsabilidad civil</dc:title>
  <dc:creator>Usuario</dc:creator>
  <cp:lastModifiedBy>Ringma Ringma</cp:lastModifiedBy>
  <cp:revision>27</cp:revision>
  <cp:lastPrinted>1601-01-01T00:00:00Z</cp:lastPrinted>
  <dcterms:created xsi:type="dcterms:W3CDTF">2020-01-26T15:29:26Z</dcterms:created>
  <dcterms:modified xsi:type="dcterms:W3CDTF">2025-10-02T11:33:18Z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