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9" r:id="rId1"/>
  </p:sldMasterIdLst>
  <p:sldIdLst>
    <p:sldId id="256" r:id="rId2"/>
    <p:sldId id="257" r:id="rId3"/>
    <p:sldId id="284" r:id="rId4"/>
    <p:sldId id="286" r:id="rId5"/>
    <p:sldId id="287" r:id="rId6"/>
    <p:sldId id="288" r:id="rId7"/>
    <p:sldId id="289" r:id="rId8"/>
    <p:sldId id="283" r:id="rId9"/>
    <p:sldId id="291" r:id="rId10"/>
    <p:sldId id="292" r:id="rId11"/>
    <p:sldId id="293" r:id="rId12"/>
    <p:sldId id="264" r:id="rId13"/>
    <p:sldId id="295" r:id="rId14"/>
    <p:sldId id="297" r:id="rId15"/>
    <p:sldId id="296" r:id="rId16"/>
    <p:sldId id="300" r:id="rId17"/>
    <p:sldId id="299" r:id="rId18"/>
    <p:sldId id="301" r:id="rId19"/>
    <p:sldId id="294" r:id="rId20"/>
    <p:sldId id="440" r:id="rId21"/>
    <p:sldId id="258" r:id="rId22"/>
    <p:sldId id="280" r:id="rId23"/>
    <p:sldId id="274" r:id="rId24"/>
    <p:sldId id="275" r:id="rId25"/>
    <p:sldId id="272" r:id="rId26"/>
    <p:sldId id="278"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22T15:33:54.962"/>
    </inkml:context>
    <inkml:brush xml:id="br0">
      <inkml:brushProperty name="width" value="0.05" units="cm"/>
      <inkml:brushProperty name="height" value="0.3" units="cm"/>
      <inkml:brushProperty name="color" value="#E71224"/>
      <inkml:brushProperty name="ignorePressure" value="1"/>
      <inkml:brushProperty name="inkEffects" value="pencil"/>
    </inkml:brush>
  </inkml:definitions>
  <inkml:trace contextRef="#ctx0" brushRef="#br0">0 1,'0'0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22T15:34:17.960"/>
    </inkml:context>
    <inkml:brush xml:id="br0">
      <inkml:brushProperty name="width" value="0.05" units="cm"/>
      <inkml:brushProperty name="height" value="0.3" units="cm"/>
      <inkml:brushProperty name="color" value="#E71224"/>
      <inkml:brushProperty name="ignorePressure" value="1"/>
      <inkml:brushProperty name="inkEffects" value="pencil"/>
    </inkml:brush>
  </inkml:definitions>
  <inkml:trace contextRef="#ctx0" brushRef="#br0">1 1,'0'0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22T15:34:16.726"/>
    </inkml:context>
    <inkml:brush xml:id="br0">
      <inkml:brushProperty name="width" value="0.05" units="cm"/>
      <inkml:brushProperty name="height" value="0.3" units="cm"/>
      <inkml:brushProperty name="color" value="#E71224"/>
      <inkml:brushProperty name="ignorePressure" value="1"/>
      <inkml:brushProperty name="inkEffects" value="pencil"/>
    </inkml:brush>
  </inkml:definitions>
  <inkml:trace contextRef="#ctx0" brushRef="#br0">0 1,'0'0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9-22T15:34:18.788"/>
    </inkml:context>
    <inkml:brush xml:id="br0">
      <inkml:brushProperty name="width" value="0.05" units="cm"/>
      <inkml:brushProperty name="height" value="0.3" units="cm"/>
      <inkml:brushProperty name="color" value="#E71224"/>
      <inkml:brushProperty name="ignorePressure" value="1"/>
      <inkml:brushProperty name="inkEffects" value="pencil"/>
    </inkml:brush>
  </inkml:definitions>
  <inkml:trace contextRef="#ctx0" brushRef="#br0">0 1,'0'0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9/24/2025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2678614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9/24/2025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2895559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9/24/2025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9485781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9/24/2025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21829068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9/24/2025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144875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9/24/2025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37000152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9/24/2025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7365770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9/24/2025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6091733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9/24/2025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360506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9/24/2025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18314713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9/24/2025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4242333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9/24/2025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1996944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pPr/>
              <a:t>9/24/2025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604842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pPr/>
              <a:t>9/24/2025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569424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smtClean="0"/>
              <a:pPr/>
              <a:t>9/24/2025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1922658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smtClean="0"/>
              <a:pPr/>
              <a:t>9/24/2025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24954073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9/24/2025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1001227177"/>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customXml" Target="../ink/ink4.xml"/><Relationship Id="rId3" Type="http://schemas.openxmlformats.org/officeDocument/2006/relationships/image" Target="../media/image1.png"/><Relationship Id="rId7" Type="http://schemas.openxmlformats.org/officeDocument/2006/relationships/image" Target="../media/image3.png"/><Relationship Id="rId2" Type="http://schemas.openxmlformats.org/officeDocument/2006/relationships/customXml" Target="../ink/ink1.xml"/><Relationship Id="rId1" Type="http://schemas.openxmlformats.org/officeDocument/2006/relationships/slideLayout" Target="../slideLayouts/slideLayout2.xml"/><Relationship Id="rId6" Type="http://schemas.openxmlformats.org/officeDocument/2006/relationships/customXml" Target="../ink/ink3.xml"/><Relationship Id="rId5" Type="http://schemas.openxmlformats.org/officeDocument/2006/relationships/image" Target="../media/image2.png"/><Relationship Id="rId4" Type="http://schemas.openxmlformats.org/officeDocument/2006/relationships/customXml" Target="../ink/ink2.xml"/><Relationship Id="rId9"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CF72DE-24D9-434F-B9FF-85B49B8C4525}"/>
              </a:ext>
            </a:extLst>
          </p:cNvPr>
          <p:cNvSpPr>
            <a:spLocks noGrp="1"/>
          </p:cNvSpPr>
          <p:nvPr>
            <p:ph type="ctrTitle"/>
          </p:nvPr>
        </p:nvSpPr>
        <p:spPr/>
        <p:txBody>
          <a:bodyPr/>
          <a:lstStyle/>
          <a:p>
            <a:r>
              <a:rPr lang="es-ES" dirty="0"/>
              <a:t>SEMINARIO 2025 “Responsabilidad jurídica y profesional en la INGENIERIA ”  </a:t>
            </a:r>
            <a:endParaRPr lang="es-AR" dirty="0"/>
          </a:p>
        </p:txBody>
      </p:sp>
      <p:sp>
        <p:nvSpPr>
          <p:cNvPr id="3" name="Subtítulo 2">
            <a:extLst>
              <a:ext uri="{FF2B5EF4-FFF2-40B4-BE49-F238E27FC236}">
                <a16:creationId xmlns:a16="http://schemas.microsoft.com/office/drawing/2014/main" id="{BA43D110-2D4B-4FE4-914E-BE8EEA7CCE8A}"/>
              </a:ext>
            </a:extLst>
          </p:cNvPr>
          <p:cNvSpPr>
            <a:spLocks noGrp="1"/>
          </p:cNvSpPr>
          <p:nvPr>
            <p:ph type="subTitle" idx="1"/>
          </p:nvPr>
        </p:nvSpPr>
        <p:spPr>
          <a:xfrm>
            <a:off x="1507067" y="4050833"/>
            <a:ext cx="7766936" cy="1528332"/>
          </a:xfrm>
        </p:spPr>
        <p:txBody>
          <a:bodyPr>
            <a:normAutofit lnSpcReduction="10000"/>
          </a:bodyPr>
          <a:lstStyle/>
          <a:p>
            <a:r>
              <a:rPr lang="es-ES" dirty="0"/>
              <a:t>Profesora </a:t>
            </a:r>
          </a:p>
          <a:p>
            <a:r>
              <a:rPr lang="es-ES" dirty="0"/>
              <a:t>Raquel </a:t>
            </a:r>
            <a:r>
              <a:rPr lang="es-ES" dirty="0" err="1"/>
              <a:t>Pioletti</a:t>
            </a:r>
            <a:r>
              <a:rPr lang="es-ES" dirty="0"/>
              <a:t> – 2025</a:t>
            </a:r>
          </a:p>
          <a:p>
            <a:r>
              <a:rPr lang="es-ES" dirty="0"/>
              <a:t>Abogada </a:t>
            </a:r>
            <a:r>
              <a:rPr lang="es-ES" dirty="0" err="1"/>
              <a:t>To</a:t>
            </a:r>
            <a:r>
              <a:rPr lang="es-ES" dirty="0"/>
              <a:t>. VI Fo. 19 CAMDP </a:t>
            </a:r>
          </a:p>
          <a:p>
            <a:r>
              <a:rPr lang="es-ES" dirty="0"/>
              <a:t> Tomo 60 Fo 606 </a:t>
            </a:r>
            <a:r>
              <a:rPr lang="es-ES" dirty="0" err="1"/>
              <a:t>C.F.Apel</a:t>
            </a:r>
            <a:r>
              <a:rPr lang="es-ES" dirty="0"/>
              <a:t>. MDP</a:t>
            </a:r>
            <a:endParaRPr lang="es-AR" dirty="0"/>
          </a:p>
        </p:txBody>
      </p:sp>
    </p:spTree>
    <p:extLst>
      <p:ext uri="{BB962C8B-B14F-4D97-AF65-F5344CB8AC3E}">
        <p14:creationId xmlns:p14="http://schemas.microsoft.com/office/powerpoint/2010/main" val="13839477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3B914AC-28A6-1C76-EBD9-2934F0F65EDD}"/>
              </a:ext>
            </a:extLst>
          </p:cNvPr>
          <p:cNvSpPr>
            <a:spLocks noGrp="1"/>
          </p:cNvSpPr>
          <p:nvPr>
            <p:ph type="title"/>
          </p:nvPr>
        </p:nvSpPr>
        <p:spPr/>
        <p:txBody>
          <a:bodyPr/>
          <a:lstStyle/>
          <a:p>
            <a:r>
              <a:rPr lang="es-ES" dirty="0"/>
              <a:t>Ideas interesantes: </a:t>
            </a:r>
            <a:endParaRPr lang="es-AR" dirty="0"/>
          </a:p>
        </p:txBody>
      </p:sp>
      <p:sp>
        <p:nvSpPr>
          <p:cNvPr id="3" name="Marcador de contenido 2">
            <a:extLst>
              <a:ext uri="{FF2B5EF4-FFF2-40B4-BE49-F238E27FC236}">
                <a16:creationId xmlns:a16="http://schemas.microsoft.com/office/drawing/2014/main" id="{2060B470-0247-3273-9D23-743FAC1F5E83}"/>
              </a:ext>
            </a:extLst>
          </p:cNvPr>
          <p:cNvSpPr>
            <a:spLocks noGrp="1"/>
          </p:cNvSpPr>
          <p:nvPr>
            <p:ph idx="1"/>
          </p:nvPr>
        </p:nvSpPr>
        <p:spPr/>
        <p:txBody>
          <a:bodyPr/>
          <a:lstStyle/>
          <a:p>
            <a:pPr algn="just"/>
            <a:r>
              <a:rPr lang="es-ES" i="1" dirty="0"/>
              <a:t>“El derecho moderno no mira más hacia el lado del autor del acto, sino hacia el de la víctima.  Lo que quiere la víctima es obtener la reparación; le importa poco que el Juez apruebe o censure el acto que ha causado el perjuicio; que la culpa sea o no establecida, el daño subsiste, lo cual no puede ser tolerado” Georges </a:t>
            </a:r>
            <a:r>
              <a:rPr lang="es-ES" i="1" dirty="0" err="1"/>
              <a:t>Ripert</a:t>
            </a:r>
            <a:r>
              <a:rPr lang="es-ES" i="1" dirty="0"/>
              <a:t> en “El régimen democrático y el derecho civil moderno “ págs. 307 y 309 (año 1936 primer publicación)</a:t>
            </a:r>
            <a:endParaRPr lang="es-AR" i="1" dirty="0"/>
          </a:p>
        </p:txBody>
      </p:sp>
    </p:spTree>
    <p:extLst>
      <p:ext uri="{BB962C8B-B14F-4D97-AF65-F5344CB8AC3E}">
        <p14:creationId xmlns:p14="http://schemas.microsoft.com/office/powerpoint/2010/main" val="41361917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9E1908A-CA23-6807-6B4F-420D325102FF}"/>
              </a:ext>
            </a:extLst>
          </p:cNvPr>
          <p:cNvSpPr>
            <a:spLocks noGrp="1"/>
          </p:cNvSpPr>
          <p:nvPr>
            <p:ph type="title"/>
          </p:nvPr>
        </p:nvSpPr>
        <p:spPr/>
        <p:txBody>
          <a:bodyPr/>
          <a:lstStyle/>
          <a:p>
            <a:endParaRPr lang="es-AR"/>
          </a:p>
        </p:txBody>
      </p:sp>
      <p:sp>
        <p:nvSpPr>
          <p:cNvPr id="3" name="Marcador de contenido 2">
            <a:extLst>
              <a:ext uri="{FF2B5EF4-FFF2-40B4-BE49-F238E27FC236}">
                <a16:creationId xmlns:a16="http://schemas.microsoft.com/office/drawing/2014/main" id="{398AD8F7-F839-A1FA-F246-2B0957E20C4D}"/>
              </a:ext>
            </a:extLst>
          </p:cNvPr>
          <p:cNvSpPr>
            <a:spLocks noGrp="1"/>
          </p:cNvSpPr>
          <p:nvPr>
            <p:ph idx="1"/>
          </p:nvPr>
        </p:nvSpPr>
        <p:spPr/>
        <p:txBody>
          <a:bodyPr>
            <a:normAutofit lnSpcReduction="10000"/>
          </a:bodyPr>
          <a:lstStyle/>
          <a:p>
            <a:r>
              <a:rPr lang="es-ES" dirty="0"/>
              <a:t>Josserand </a:t>
            </a:r>
          </a:p>
          <a:p>
            <a:r>
              <a:rPr lang="es-ES" dirty="0"/>
              <a:t>Teoría del riesgo, inicialmente bajo dos ideas riesgo creado y riesgo provecho </a:t>
            </a:r>
          </a:p>
          <a:p>
            <a:r>
              <a:rPr lang="es-ES" dirty="0"/>
              <a:t>Los sujetos responsables son el dueño y el guardián </a:t>
            </a:r>
          </a:p>
          <a:p>
            <a:r>
              <a:rPr lang="es-ES" dirty="0"/>
              <a:t>El riesgo es un factor de atribución </a:t>
            </a:r>
            <a:r>
              <a:rPr lang="es-ES" u="sng" dirty="0"/>
              <a:t>objetivo</a:t>
            </a:r>
            <a:r>
              <a:rPr lang="es-ES" dirty="0"/>
              <a:t>, porque se prescinde de la aplicación de la culpa  </a:t>
            </a:r>
          </a:p>
          <a:p>
            <a:pPr algn="just"/>
            <a:r>
              <a:rPr lang="es-ES" dirty="0"/>
              <a:t>El riesgo de la cosa es la contingencia del daño que puede provenir de cualquier cosa, riesgosa o no por su naturaleza, en tanto y en cuanto por las especiales circunstancias del caso dado, haya resultado </a:t>
            </a:r>
            <a:r>
              <a:rPr lang="es-ES" u="sng" dirty="0"/>
              <a:t>apta</a:t>
            </a:r>
            <a:r>
              <a:rPr lang="es-ES" dirty="0"/>
              <a:t> para llegar a ocasionar el perjuicio, haya podido tener efectiva incidencia causal en su producción </a:t>
            </a:r>
            <a:endParaRPr lang="es-ES" u="sng" dirty="0"/>
          </a:p>
          <a:p>
            <a:r>
              <a:rPr lang="es-ES" dirty="0"/>
              <a:t>Se responderá por ser </a:t>
            </a:r>
            <a:r>
              <a:rPr lang="es-ES" u="sng" dirty="0"/>
              <a:t>responsable</a:t>
            </a:r>
            <a:r>
              <a:rPr lang="es-ES" dirty="0"/>
              <a:t> dada la condición de Dueño o Guardián, </a:t>
            </a:r>
            <a:r>
              <a:rPr lang="es-ES" u="sng" dirty="0"/>
              <a:t>no habrá autoría. </a:t>
            </a:r>
            <a:r>
              <a:rPr lang="es-ES" dirty="0"/>
              <a:t>  </a:t>
            </a:r>
          </a:p>
          <a:p>
            <a:endParaRPr lang="es-ES" dirty="0"/>
          </a:p>
        </p:txBody>
      </p:sp>
    </p:spTree>
    <p:extLst>
      <p:ext uri="{BB962C8B-B14F-4D97-AF65-F5344CB8AC3E}">
        <p14:creationId xmlns:p14="http://schemas.microsoft.com/office/powerpoint/2010/main" val="29015150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5DD66DE-DE9C-490C-9D58-4FDDCE627A81}"/>
              </a:ext>
            </a:extLst>
          </p:cNvPr>
          <p:cNvSpPr>
            <a:spLocks noGrp="1"/>
          </p:cNvSpPr>
          <p:nvPr>
            <p:ph type="title"/>
          </p:nvPr>
        </p:nvSpPr>
        <p:spPr/>
        <p:txBody>
          <a:bodyPr>
            <a:normAutofit/>
          </a:bodyPr>
          <a:lstStyle/>
          <a:p>
            <a:r>
              <a:rPr lang="es-ES" dirty="0"/>
              <a:t>Actualidad Derecho Argentino Código Civil y Comercial de la Nación (2015)</a:t>
            </a:r>
            <a:endParaRPr lang="es-AR" dirty="0"/>
          </a:p>
        </p:txBody>
      </p:sp>
      <p:sp>
        <p:nvSpPr>
          <p:cNvPr id="3" name="Marcador de contenido 2">
            <a:extLst>
              <a:ext uri="{FF2B5EF4-FFF2-40B4-BE49-F238E27FC236}">
                <a16:creationId xmlns:a16="http://schemas.microsoft.com/office/drawing/2014/main" id="{4CC0C63D-0CE7-40B5-AD3C-FE908024FB7B}"/>
              </a:ext>
            </a:extLst>
          </p:cNvPr>
          <p:cNvSpPr>
            <a:spLocks noGrp="1"/>
          </p:cNvSpPr>
          <p:nvPr>
            <p:ph idx="1"/>
          </p:nvPr>
        </p:nvSpPr>
        <p:spPr/>
        <p:txBody>
          <a:bodyPr>
            <a:normAutofit fontScale="92500" lnSpcReduction="10000"/>
          </a:bodyPr>
          <a:lstStyle/>
          <a:p>
            <a:pPr algn="just"/>
            <a:r>
              <a:rPr lang="es-ES" u="sng" dirty="0"/>
              <a:t>Factores de atribución </a:t>
            </a:r>
          </a:p>
          <a:p>
            <a:pPr algn="just"/>
            <a:r>
              <a:rPr lang="es-ES" dirty="0"/>
              <a:t>Subjetivos : Culpa y Dolo </a:t>
            </a:r>
          </a:p>
          <a:p>
            <a:pPr algn="just"/>
            <a:r>
              <a:rPr lang="es-ES" dirty="0"/>
              <a:t>Objetivos :</a:t>
            </a:r>
          </a:p>
          <a:p>
            <a:pPr algn="just"/>
            <a:r>
              <a:rPr lang="es-ES" dirty="0"/>
              <a:t>Riesgo: art. 1757: Toda persona responde </a:t>
            </a:r>
            <a:r>
              <a:rPr lang="es-ES" dirty="0">
                <a:solidFill>
                  <a:srgbClr val="FF0000"/>
                </a:solidFill>
              </a:rPr>
              <a:t>por el daño causado por </a:t>
            </a:r>
            <a:r>
              <a:rPr lang="es-ES" u="sng" dirty="0">
                <a:solidFill>
                  <a:srgbClr val="FF0000"/>
                </a:solidFill>
              </a:rPr>
              <a:t>el riesgo o vicio </a:t>
            </a:r>
            <a:r>
              <a:rPr lang="es-ES" dirty="0">
                <a:solidFill>
                  <a:srgbClr val="FF0000"/>
                </a:solidFill>
              </a:rPr>
              <a:t>de las </a:t>
            </a:r>
            <a:r>
              <a:rPr lang="es-ES" u="sng" dirty="0">
                <a:solidFill>
                  <a:srgbClr val="FF0000"/>
                </a:solidFill>
              </a:rPr>
              <a:t>cosas</a:t>
            </a:r>
            <a:r>
              <a:rPr lang="es-ES" dirty="0"/>
              <a:t>, </a:t>
            </a:r>
            <a:r>
              <a:rPr lang="es-ES" dirty="0">
                <a:solidFill>
                  <a:srgbClr val="0070C0"/>
                </a:solidFill>
              </a:rPr>
              <a:t>o de las </a:t>
            </a:r>
            <a:r>
              <a:rPr lang="es-ES" u="sng" dirty="0">
                <a:solidFill>
                  <a:srgbClr val="0070C0"/>
                </a:solidFill>
              </a:rPr>
              <a:t>actividades</a:t>
            </a:r>
            <a:r>
              <a:rPr lang="es-ES" dirty="0">
                <a:solidFill>
                  <a:srgbClr val="0070C0"/>
                </a:solidFill>
              </a:rPr>
              <a:t> que sean riesgosas o peligrosas </a:t>
            </a:r>
            <a:r>
              <a:rPr lang="es-ES" dirty="0">
                <a:solidFill>
                  <a:srgbClr val="00B050"/>
                </a:solidFill>
              </a:rPr>
              <a:t>por su naturaleza, </a:t>
            </a:r>
            <a:r>
              <a:rPr lang="es-ES" dirty="0">
                <a:solidFill>
                  <a:srgbClr val="92D050"/>
                </a:solidFill>
              </a:rPr>
              <a:t>por los medios empleados </a:t>
            </a:r>
            <a:r>
              <a:rPr lang="es-ES" dirty="0">
                <a:solidFill>
                  <a:schemeClr val="accent2">
                    <a:lumMod val="50000"/>
                  </a:schemeClr>
                </a:solidFill>
              </a:rPr>
              <a:t>o por las circunstancias de su realización.</a:t>
            </a:r>
          </a:p>
          <a:p>
            <a:pPr algn="just"/>
            <a:r>
              <a:rPr lang="es-ES" dirty="0">
                <a:solidFill>
                  <a:schemeClr val="accent2">
                    <a:lumMod val="50000"/>
                  </a:schemeClr>
                </a:solidFill>
              </a:rPr>
              <a:t>Actividad riesgosa </a:t>
            </a:r>
          </a:p>
          <a:p>
            <a:pPr algn="just"/>
            <a:r>
              <a:rPr lang="es-AR" dirty="0">
                <a:solidFill>
                  <a:schemeClr val="tx1"/>
                </a:solidFill>
              </a:rPr>
              <a:t>Garantía </a:t>
            </a:r>
          </a:p>
          <a:p>
            <a:pPr algn="just"/>
            <a:r>
              <a:rPr lang="es-AR" dirty="0">
                <a:solidFill>
                  <a:schemeClr val="tx1"/>
                </a:solidFill>
              </a:rPr>
              <a:t>Deber de seguridad</a:t>
            </a:r>
          </a:p>
          <a:p>
            <a:pPr algn="just"/>
            <a:r>
              <a:rPr lang="es-AR" dirty="0">
                <a:solidFill>
                  <a:schemeClr val="tx1"/>
                </a:solidFill>
              </a:rPr>
              <a:t>Abuso de Derecho</a:t>
            </a:r>
          </a:p>
          <a:p>
            <a:pPr algn="just"/>
            <a:r>
              <a:rPr lang="es-AR" dirty="0">
                <a:solidFill>
                  <a:schemeClr val="tx1"/>
                </a:solidFill>
              </a:rPr>
              <a:t>Equidad</a:t>
            </a:r>
          </a:p>
        </p:txBody>
      </p:sp>
    </p:spTree>
    <p:extLst>
      <p:ext uri="{BB962C8B-B14F-4D97-AF65-F5344CB8AC3E}">
        <p14:creationId xmlns:p14="http://schemas.microsoft.com/office/powerpoint/2010/main" val="2707793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07BDD2-30DD-C819-1C8B-18F138E22798}"/>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D55DB6C3-63E7-1B24-1336-649674B7CB57}"/>
              </a:ext>
            </a:extLst>
          </p:cNvPr>
          <p:cNvSpPr>
            <a:spLocks noGrp="1"/>
          </p:cNvSpPr>
          <p:nvPr>
            <p:ph type="title"/>
          </p:nvPr>
        </p:nvSpPr>
        <p:spPr/>
        <p:txBody>
          <a:bodyPr/>
          <a:lstStyle/>
          <a:p>
            <a:r>
              <a:rPr lang="es-ES" dirty="0"/>
              <a:t>Manifestaciones de la culpa  </a:t>
            </a:r>
            <a:endParaRPr lang="es-AR" dirty="0"/>
          </a:p>
        </p:txBody>
      </p:sp>
      <p:sp>
        <p:nvSpPr>
          <p:cNvPr id="3" name="Marcador de contenido 2">
            <a:extLst>
              <a:ext uri="{FF2B5EF4-FFF2-40B4-BE49-F238E27FC236}">
                <a16:creationId xmlns:a16="http://schemas.microsoft.com/office/drawing/2014/main" id="{126DD232-8681-DE95-55CB-A6CA30302907}"/>
              </a:ext>
            </a:extLst>
          </p:cNvPr>
          <p:cNvSpPr>
            <a:spLocks noGrp="1"/>
          </p:cNvSpPr>
          <p:nvPr>
            <p:ph idx="1"/>
          </p:nvPr>
        </p:nvSpPr>
        <p:spPr/>
        <p:txBody>
          <a:bodyPr/>
          <a:lstStyle/>
          <a:p>
            <a:r>
              <a:rPr lang="es-ES" dirty="0"/>
              <a:t>Negligencia: omisión de la diligencia debida según la naturaleza de la obligación y las circunstancias de las personas, el tiempo y el lugar (CCyC art. 1724)</a:t>
            </a:r>
          </a:p>
          <a:p>
            <a:r>
              <a:rPr lang="es-ES" dirty="0"/>
              <a:t>Imprudencia: el agente se decide a actuar igual. Menosprecio consciente de la prudencia exigida por las circunstancias, con resultado perjudicial </a:t>
            </a:r>
          </a:p>
          <a:p>
            <a:r>
              <a:rPr lang="es-ES" dirty="0"/>
              <a:t>Impericia: de especial relevancia en la Responsabilidad profesional </a:t>
            </a:r>
            <a:endParaRPr lang="es-AR" dirty="0"/>
          </a:p>
        </p:txBody>
      </p:sp>
    </p:spTree>
    <p:extLst>
      <p:ext uri="{BB962C8B-B14F-4D97-AF65-F5344CB8AC3E}">
        <p14:creationId xmlns:p14="http://schemas.microsoft.com/office/powerpoint/2010/main" val="532083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62D5146-C778-629B-3AC4-6E3992391567}"/>
              </a:ext>
            </a:extLst>
          </p:cNvPr>
          <p:cNvSpPr>
            <a:spLocks noGrp="1"/>
          </p:cNvSpPr>
          <p:nvPr>
            <p:ph type="title"/>
          </p:nvPr>
        </p:nvSpPr>
        <p:spPr/>
        <p:txBody>
          <a:bodyPr/>
          <a:lstStyle/>
          <a:p>
            <a:r>
              <a:rPr lang="es-ES" dirty="0"/>
              <a:t>Responsabilidad Civil </a:t>
            </a:r>
            <a:endParaRPr lang="es-AR" dirty="0"/>
          </a:p>
        </p:txBody>
      </p:sp>
      <p:sp>
        <p:nvSpPr>
          <p:cNvPr id="3" name="Marcador de contenido 2">
            <a:extLst>
              <a:ext uri="{FF2B5EF4-FFF2-40B4-BE49-F238E27FC236}">
                <a16:creationId xmlns:a16="http://schemas.microsoft.com/office/drawing/2014/main" id="{E044F007-E55A-1503-B8F6-FEB741F934CD}"/>
              </a:ext>
            </a:extLst>
          </p:cNvPr>
          <p:cNvSpPr>
            <a:spLocks noGrp="1"/>
          </p:cNvSpPr>
          <p:nvPr>
            <p:ph idx="1"/>
          </p:nvPr>
        </p:nvSpPr>
        <p:spPr/>
        <p:txBody>
          <a:bodyPr>
            <a:normAutofit/>
          </a:bodyPr>
          <a:lstStyle/>
          <a:p>
            <a:pPr algn="just"/>
            <a:r>
              <a:rPr lang="es-ES" sz="2000" dirty="0"/>
              <a:t>COMUN: No tiene en cuenta las cualidades personales del sujeto dañador </a:t>
            </a:r>
          </a:p>
          <a:p>
            <a:pPr algn="just"/>
            <a:endParaRPr lang="es-ES" sz="2000" dirty="0"/>
          </a:p>
          <a:p>
            <a:pPr algn="just"/>
            <a:r>
              <a:rPr lang="es-ES" sz="2000" dirty="0"/>
              <a:t>ESPECIAL: Sí considera las cualidades personales del sujeto dañador, razón por la cual se justifica un tratamiento distinto, por ej. Mayor rigor con el autor del daño (art. 1725 CCyC)    </a:t>
            </a:r>
            <a:endParaRPr lang="es-AR" sz="2000" dirty="0"/>
          </a:p>
        </p:txBody>
      </p:sp>
    </p:spTree>
    <p:extLst>
      <p:ext uri="{BB962C8B-B14F-4D97-AF65-F5344CB8AC3E}">
        <p14:creationId xmlns:p14="http://schemas.microsoft.com/office/powerpoint/2010/main" val="34149329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9F2E84A-D9E4-E6F9-2BA1-9447DEF9A971}"/>
              </a:ext>
            </a:extLst>
          </p:cNvPr>
          <p:cNvSpPr>
            <a:spLocks noGrp="1"/>
          </p:cNvSpPr>
          <p:nvPr>
            <p:ph type="title"/>
          </p:nvPr>
        </p:nvSpPr>
        <p:spPr/>
        <p:txBody>
          <a:bodyPr/>
          <a:lstStyle/>
          <a:p>
            <a:r>
              <a:rPr lang="es-ES" dirty="0"/>
              <a:t>PROFESION : Definición </a:t>
            </a:r>
            <a:endParaRPr lang="es-AR" dirty="0"/>
          </a:p>
        </p:txBody>
      </p:sp>
      <p:sp>
        <p:nvSpPr>
          <p:cNvPr id="3" name="Marcador de contenido 2">
            <a:extLst>
              <a:ext uri="{FF2B5EF4-FFF2-40B4-BE49-F238E27FC236}">
                <a16:creationId xmlns:a16="http://schemas.microsoft.com/office/drawing/2014/main" id="{348D2F1A-AC04-A320-49AE-F7CA51A9DBEB}"/>
              </a:ext>
            </a:extLst>
          </p:cNvPr>
          <p:cNvSpPr>
            <a:spLocks noGrp="1"/>
          </p:cNvSpPr>
          <p:nvPr>
            <p:ph idx="1"/>
          </p:nvPr>
        </p:nvSpPr>
        <p:spPr/>
        <p:txBody>
          <a:bodyPr/>
          <a:lstStyle/>
          <a:p>
            <a:pPr algn="just"/>
            <a:r>
              <a:rPr lang="es-ES" sz="2400" dirty="0"/>
              <a:t>Actividad  desarrollada en forma habitual, con autonomía técnica, que cuenta con reglamentación, requiere habilitación previa y se la presume onerosa; puede estar sujeta a colegiación y sometida a normas de ética y potestades disciplinarias.</a:t>
            </a:r>
            <a:r>
              <a:rPr lang="es-ES" dirty="0"/>
              <a:t>  </a:t>
            </a:r>
          </a:p>
          <a:p>
            <a:pPr algn="just"/>
            <a:endParaRPr lang="es-ES" dirty="0"/>
          </a:p>
          <a:p>
            <a:pPr algn="just"/>
            <a:endParaRPr lang="es-AR" dirty="0"/>
          </a:p>
        </p:txBody>
      </p:sp>
    </p:spTree>
    <p:extLst>
      <p:ext uri="{BB962C8B-B14F-4D97-AF65-F5344CB8AC3E}">
        <p14:creationId xmlns:p14="http://schemas.microsoft.com/office/powerpoint/2010/main" val="29773698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p:txBody>
          <a:bodyPr/>
          <a:lstStyle/>
          <a:p>
            <a:r>
              <a:rPr lang="es-ES" dirty="0"/>
              <a:t>Profesional </a:t>
            </a:r>
          </a:p>
        </p:txBody>
      </p:sp>
      <p:sp>
        <p:nvSpPr>
          <p:cNvPr id="6" name="5 Marcador de texto"/>
          <p:cNvSpPr>
            <a:spLocks noGrp="1"/>
          </p:cNvSpPr>
          <p:nvPr>
            <p:ph type="body" idx="1"/>
          </p:nvPr>
        </p:nvSpPr>
        <p:spPr/>
        <p:txBody>
          <a:bodyPr/>
          <a:lstStyle/>
          <a:p>
            <a:pPr algn="just">
              <a:spcBef>
                <a:spcPts val="640"/>
              </a:spcBef>
              <a:buSzPts val="2080"/>
              <a:buNone/>
            </a:pPr>
            <a:r>
              <a:rPr lang="es-AR" dirty="0"/>
              <a:t>   </a:t>
            </a:r>
            <a:r>
              <a:rPr lang="es-AR" sz="2400" i="1" dirty="0"/>
              <a:t>Es la persona “humana” que ejerce una actividad en forma habitual,  con autonomía científica y técnica en el ámbito de su actividad,  emanada de la previa adquisición de contenidos mínimos obrantes en una </a:t>
            </a:r>
            <a:r>
              <a:rPr lang="es-AR" sz="2400" i="1" dirty="0" err="1"/>
              <a:t>currícula</a:t>
            </a:r>
            <a:r>
              <a:rPr lang="es-AR" sz="2400" i="1" dirty="0"/>
              <a:t> de plan de estudios que ha culminado en el otorgamiento del “título universitario</a:t>
            </a:r>
            <a:r>
              <a:rPr lang="es-AR" i="1" dirty="0"/>
              <a:t>” </a:t>
            </a:r>
          </a:p>
          <a:p>
            <a:endParaRPr lang="es-E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781878" y="609600"/>
            <a:ext cx="8492124" cy="712763"/>
          </a:xfrm>
        </p:spPr>
        <p:txBody>
          <a:bodyPr>
            <a:normAutofit fontScale="90000"/>
          </a:bodyPr>
          <a:lstStyle/>
          <a:p>
            <a:r>
              <a:rPr lang="es-MX" dirty="0"/>
              <a:t>Notas del Profesional:</a:t>
            </a:r>
            <a:br>
              <a:rPr lang="es-MX" dirty="0"/>
            </a:br>
            <a:r>
              <a:rPr lang="es-MX" dirty="0"/>
              <a:t> </a:t>
            </a:r>
            <a:endParaRPr lang="es-ES" dirty="0"/>
          </a:p>
        </p:txBody>
      </p:sp>
      <p:sp>
        <p:nvSpPr>
          <p:cNvPr id="5" name="4 Marcador de texto"/>
          <p:cNvSpPr>
            <a:spLocks noGrp="1"/>
          </p:cNvSpPr>
          <p:nvPr>
            <p:ph type="body" idx="1"/>
          </p:nvPr>
        </p:nvSpPr>
        <p:spPr>
          <a:xfrm>
            <a:off x="1763152" y="1322363"/>
            <a:ext cx="8904849" cy="4794496"/>
          </a:xfrm>
        </p:spPr>
        <p:txBody>
          <a:bodyPr/>
          <a:lstStyle/>
          <a:p>
            <a:pPr lvl="0"/>
            <a:r>
              <a:rPr lang="es-MX" u="sng" dirty="0"/>
              <a:t>Experticia</a:t>
            </a:r>
            <a:r>
              <a:rPr lang="es-MX" dirty="0"/>
              <a:t>: Posee competencias y conocimientos que son los que generan la confianza del cliente profano.</a:t>
            </a:r>
          </a:p>
          <a:p>
            <a:pPr lvl="0"/>
            <a:endParaRPr lang="es-MX" dirty="0"/>
          </a:p>
          <a:p>
            <a:pPr lvl="0"/>
            <a:r>
              <a:rPr lang="es-MX" u="sng" dirty="0"/>
              <a:t>Habitualidad</a:t>
            </a:r>
            <a:r>
              <a:rPr lang="es-MX" dirty="0"/>
              <a:t>: Como modo de vida.</a:t>
            </a:r>
          </a:p>
          <a:p>
            <a:pPr lvl="0"/>
            <a:endParaRPr lang="es-MX" dirty="0"/>
          </a:p>
          <a:p>
            <a:pPr lvl="0"/>
            <a:r>
              <a:rPr lang="es-MX" u="sng" dirty="0"/>
              <a:t>Presunción de onerosidad</a:t>
            </a:r>
            <a:r>
              <a:rPr lang="es-MX" dirty="0"/>
              <a:t>: es consecuencia de la nota anterior.</a:t>
            </a:r>
          </a:p>
          <a:p>
            <a:pPr lvl="0"/>
            <a:endParaRPr lang="es-MX" dirty="0"/>
          </a:p>
          <a:p>
            <a:pPr lvl="0"/>
            <a:endParaRPr lang="es-MX" dirty="0"/>
          </a:p>
          <a:p>
            <a:pPr lvl="0"/>
            <a:endParaRPr lang="es-MX" dirty="0"/>
          </a:p>
          <a:p>
            <a:endParaRPr lang="es-E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endParaRPr lang="es-ES"/>
          </a:p>
        </p:txBody>
      </p:sp>
      <p:sp>
        <p:nvSpPr>
          <p:cNvPr id="5" name="4 Marcador de texto"/>
          <p:cNvSpPr>
            <a:spLocks noGrp="1"/>
          </p:cNvSpPr>
          <p:nvPr>
            <p:ph type="body" idx="1"/>
          </p:nvPr>
        </p:nvSpPr>
        <p:spPr/>
        <p:txBody>
          <a:bodyPr/>
          <a:lstStyle/>
          <a:p>
            <a:pPr lvl="0"/>
            <a:r>
              <a:rPr lang="es-MX" u="sng" dirty="0"/>
              <a:t>Reglamentación</a:t>
            </a:r>
            <a:r>
              <a:rPr lang="es-MX" dirty="0"/>
              <a:t>: La actividad está sometida a reglas y normas.- </a:t>
            </a:r>
          </a:p>
          <a:p>
            <a:pPr lvl="0"/>
            <a:endParaRPr lang="es-MX" dirty="0"/>
          </a:p>
          <a:p>
            <a:pPr lvl="0" algn="just"/>
            <a:r>
              <a:rPr lang="es-MX" u="sng" dirty="0"/>
              <a:t>Previa habilitación</a:t>
            </a:r>
            <a:r>
              <a:rPr lang="es-MX" dirty="0"/>
              <a:t>: De manera directa por el Estado o a través de la delegación estatal a través de los colegios profesionales.</a:t>
            </a:r>
          </a:p>
          <a:p>
            <a:endParaRPr lang="es-E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endParaRPr lang="es-ES"/>
          </a:p>
        </p:txBody>
      </p:sp>
      <p:sp>
        <p:nvSpPr>
          <p:cNvPr id="5" name="4 Marcador de texto"/>
          <p:cNvSpPr>
            <a:spLocks noGrp="1"/>
          </p:cNvSpPr>
          <p:nvPr>
            <p:ph type="body" idx="1"/>
          </p:nvPr>
        </p:nvSpPr>
        <p:spPr/>
        <p:txBody>
          <a:bodyPr/>
          <a:lstStyle/>
          <a:p>
            <a:pPr lvl="0"/>
            <a:r>
              <a:rPr lang="es-MX" u="sng" dirty="0"/>
              <a:t>Autonomía Técnica</a:t>
            </a:r>
            <a:r>
              <a:rPr lang="es-MX" dirty="0"/>
              <a:t>: La poseen todos los profesionales,  incluso los profesionales que laboran en relación de dependencia (Ej. Médico empleado de un hospital público, abogado estatal, ingeniero que proyecta una obra pública)</a:t>
            </a:r>
          </a:p>
          <a:p>
            <a:r>
              <a:rPr lang="es-MX" u="sng" dirty="0"/>
              <a:t>Colegiación</a:t>
            </a:r>
            <a:r>
              <a:rPr lang="es-MX" dirty="0"/>
              <a:t>: Tienen a su cargo el contralor y gobierno de la matrícula, por delegación estatal </a:t>
            </a:r>
            <a:endParaRPr lang="es-E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1CAE4E-136F-4BB7-88D3-D92312061015}"/>
              </a:ext>
            </a:extLst>
          </p:cNvPr>
          <p:cNvSpPr>
            <a:spLocks noGrp="1"/>
          </p:cNvSpPr>
          <p:nvPr>
            <p:ph type="title"/>
          </p:nvPr>
        </p:nvSpPr>
        <p:spPr>
          <a:xfrm>
            <a:off x="677334" y="609599"/>
            <a:ext cx="8596668" cy="2067339"/>
          </a:xfrm>
        </p:spPr>
        <p:txBody>
          <a:bodyPr>
            <a:normAutofit fontScale="90000"/>
          </a:bodyPr>
          <a:lstStyle/>
          <a:p>
            <a:r>
              <a:rPr lang="es-ES" dirty="0"/>
              <a:t>Primer encuentro:23-09-2025</a:t>
            </a:r>
            <a:br>
              <a:rPr lang="es-ES" dirty="0"/>
            </a:br>
            <a:r>
              <a:rPr lang="es-ES" dirty="0"/>
              <a:t>TEMARIO Módulo 1 </a:t>
            </a:r>
            <a:r>
              <a:rPr lang="es-ES" dirty="0" err="1"/>
              <a:t>Ambitos</a:t>
            </a:r>
            <a:r>
              <a:rPr lang="es-ES" dirty="0"/>
              <a:t> de la responsabilidad jurídica e introducción a la responsabilidad profesional </a:t>
            </a:r>
            <a:endParaRPr lang="es-AR" dirty="0"/>
          </a:p>
        </p:txBody>
      </p:sp>
      <p:sp>
        <p:nvSpPr>
          <p:cNvPr id="3" name="Marcador de contenido 2">
            <a:extLst>
              <a:ext uri="{FF2B5EF4-FFF2-40B4-BE49-F238E27FC236}">
                <a16:creationId xmlns:a16="http://schemas.microsoft.com/office/drawing/2014/main" id="{D0BE90C5-2C0E-49A9-ABAE-6059025BD984}"/>
              </a:ext>
            </a:extLst>
          </p:cNvPr>
          <p:cNvSpPr>
            <a:spLocks noGrp="1"/>
          </p:cNvSpPr>
          <p:nvPr>
            <p:ph idx="1"/>
          </p:nvPr>
        </p:nvSpPr>
        <p:spPr>
          <a:xfrm>
            <a:off x="677334" y="3127513"/>
            <a:ext cx="8596668" cy="2913849"/>
          </a:xfrm>
        </p:spPr>
        <p:txBody>
          <a:bodyPr>
            <a:normAutofit lnSpcReduction="10000"/>
          </a:bodyPr>
          <a:lstStyle/>
          <a:p>
            <a:pPr algn="just"/>
            <a:r>
              <a:rPr lang="es-ES" dirty="0"/>
              <a:t>Responsabilidad civil: Derecho privado con función clásica resarcitoria </a:t>
            </a:r>
          </a:p>
          <a:p>
            <a:pPr algn="just"/>
            <a:r>
              <a:rPr lang="es-ES" dirty="0"/>
              <a:t>Responsabilidad Penal: Conducta humana (acción-omisión) tipificada. Norma que tiene un bien jurídico protegido, lesionado cuando se produce la “conducta típica”  art. 84 y 196 del Código penal argentino </a:t>
            </a:r>
          </a:p>
          <a:p>
            <a:pPr algn="just"/>
            <a:r>
              <a:rPr lang="es-ES" dirty="0"/>
              <a:t>Responsabilidad Administrativa: El profesional como agente de la Administración que incumple normas administrativas</a:t>
            </a:r>
          </a:p>
          <a:p>
            <a:pPr algn="just"/>
            <a:r>
              <a:rPr lang="es-ES" dirty="0"/>
              <a:t>Responsabilidad disciplinaria: Derivado del contralor del ejercicio profesional que tiene el Colegio Profesional como delegado de dicha función estatal (ente público no estatal). Decisión Acto Administrativo recurrible en sede judicial  </a:t>
            </a:r>
          </a:p>
          <a:p>
            <a:endParaRPr lang="es-AR" dirty="0"/>
          </a:p>
        </p:txBody>
      </p:sp>
    </p:spTree>
    <p:extLst>
      <p:ext uri="{BB962C8B-B14F-4D97-AF65-F5344CB8AC3E}">
        <p14:creationId xmlns:p14="http://schemas.microsoft.com/office/powerpoint/2010/main" val="32098319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endParaRPr lang="es-ES" dirty="0"/>
          </a:p>
        </p:txBody>
      </p:sp>
      <p:sp>
        <p:nvSpPr>
          <p:cNvPr id="5" name="4 Marcador de texto"/>
          <p:cNvSpPr>
            <a:spLocks noGrp="1"/>
          </p:cNvSpPr>
          <p:nvPr>
            <p:ph type="body" idx="1"/>
          </p:nvPr>
        </p:nvSpPr>
        <p:spPr/>
        <p:txBody>
          <a:bodyPr/>
          <a:lstStyle/>
          <a:p>
            <a:r>
              <a:rPr lang="es-MX" dirty="0"/>
              <a:t>Existe una “asimetría” cognoscitiva entre el Profesional y el Cliente</a:t>
            </a:r>
          </a:p>
          <a:p>
            <a:endParaRPr lang="es-MX" dirty="0"/>
          </a:p>
          <a:p>
            <a:r>
              <a:rPr lang="es-MX" dirty="0"/>
              <a:t>El Profesional es el experto</a:t>
            </a:r>
          </a:p>
          <a:p>
            <a:endParaRPr lang="es-MX" dirty="0"/>
          </a:p>
          <a:p>
            <a:r>
              <a:rPr lang="es-MX" dirty="0"/>
              <a:t>El Cliente es el profano  </a:t>
            </a:r>
          </a:p>
          <a:p>
            <a:endParaRPr lang="es-MX" dirty="0"/>
          </a:p>
          <a:p>
            <a:r>
              <a:rPr lang="es-MX" dirty="0"/>
              <a:t>********************************************************************************************</a:t>
            </a:r>
            <a:endParaRPr lang="es-E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06EDEF1-7403-42E8-A005-918DD06C573A}"/>
              </a:ext>
            </a:extLst>
          </p:cNvPr>
          <p:cNvSpPr>
            <a:spLocks noGrp="1"/>
          </p:cNvSpPr>
          <p:nvPr>
            <p:ph type="title"/>
          </p:nvPr>
        </p:nvSpPr>
        <p:spPr>
          <a:xfrm>
            <a:off x="861390" y="609600"/>
            <a:ext cx="8412611" cy="689113"/>
          </a:xfrm>
        </p:spPr>
        <p:txBody>
          <a:bodyPr>
            <a:normAutofit fontScale="90000"/>
          </a:bodyPr>
          <a:lstStyle/>
          <a:p>
            <a:r>
              <a:rPr lang="es-ES" dirty="0"/>
              <a:t>Responsables en la Responsabilidad por Riesgo o Vicio de las cosas </a:t>
            </a:r>
            <a:endParaRPr lang="es-AR" dirty="0"/>
          </a:p>
        </p:txBody>
      </p:sp>
      <p:sp>
        <p:nvSpPr>
          <p:cNvPr id="3" name="Marcador de contenido 2">
            <a:extLst>
              <a:ext uri="{FF2B5EF4-FFF2-40B4-BE49-F238E27FC236}">
                <a16:creationId xmlns:a16="http://schemas.microsoft.com/office/drawing/2014/main" id="{E50BAF7D-3218-47B3-88DA-9D82C8049E1D}"/>
              </a:ext>
            </a:extLst>
          </p:cNvPr>
          <p:cNvSpPr>
            <a:spLocks noGrp="1"/>
          </p:cNvSpPr>
          <p:nvPr>
            <p:ph idx="4294967295"/>
          </p:nvPr>
        </p:nvSpPr>
        <p:spPr>
          <a:xfrm>
            <a:off x="0" y="2120348"/>
            <a:ext cx="9713843" cy="3878815"/>
          </a:xfrm>
        </p:spPr>
        <p:txBody>
          <a:bodyPr>
            <a:normAutofit/>
          </a:bodyPr>
          <a:lstStyle/>
          <a:p>
            <a:r>
              <a:rPr lang="es-ES" sz="2200" dirty="0"/>
              <a:t>DUEÑO : </a:t>
            </a:r>
            <a:r>
              <a:rPr lang="es-ES" dirty="0"/>
              <a:t>Es el titular del derecho real de dominio sobre la cosa cuya intervención activa produjo el daño (Art. 1941 CCyC)</a:t>
            </a:r>
          </a:p>
          <a:p>
            <a:r>
              <a:rPr lang="es-ES" dirty="0"/>
              <a:t>GUARDIAN:  Distintas concepciones</a:t>
            </a:r>
          </a:p>
          <a:p>
            <a:pPr algn="just"/>
            <a:r>
              <a:rPr lang="es-ES" dirty="0"/>
              <a:t>Guarda material de la cosa: quien tiene la cosa fácticamente en su poder, de manera real y efectiva, y ejercita sobre ella una prerrogativa de dirección y vigilancia. </a:t>
            </a:r>
          </a:p>
          <a:p>
            <a:pPr algn="just"/>
            <a:r>
              <a:rPr lang="es-ES" dirty="0"/>
              <a:t>Guarda jurídica: quien tiene poder de vigilancia, control y dirección sobre una cosa, en virtud de una vinculación de carácter jurídico (lo que resalta no es el contacto físico con la cosa, sino la relación jurídica existente entre el sujeto guardián y el objeto.</a:t>
            </a:r>
          </a:p>
        </p:txBody>
      </p:sp>
    </p:spTree>
    <p:extLst>
      <p:ext uri="{BB962C8B-B14F-4D97-AF65-F5344CB8AC3E}">
        <p14:creationId xmlns:p14="http://schemas.microsoft.com/office/powerpoint/2010/main" val="2475265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B7DCA4-C8FE-4527-BDA4-09FD3C9B57C4}"/>
              </a:ext>
            </a:extLst>
          </p:cNvPr>
          <p:cNvSpPr>
            <a:spLocks noGrp="1"/>
          </p:cNvSpPr>
          <p:nvPr>
            <p:ph type="title"/>
          </p:nvPr>
        </p:nvSpPr>
        <p:spPr/>
        <p:txBody>
          <a:bodyPr/>
          <a:lstStyle/>
          <a:p>
            <a:endParaRPr lang="es-AR" dirty="0"/>
          </a:p>
        </p:txBody>
      </p:sp>
      <p:sp>
        <p:nvSpPr>
          <p:cNvPr id="3" name="Marcador de contenido 2">
            <a:extLst>
              <a:ext uri="{FF2B5EF4-FFF2-40B4-BE49-F238E27FC236}">
                <a16:creationId xmlns:a16="http://schemas.microsoft.com/office/drawing/2014/main" id="{1146F1FF-D7BE-4716-AE11-A246CADCE4DF}"/>
              </a:ext>
            </a:extLst>
          </p:cNvPr>
          <p:cNvSpPr>
            <a:spLocks noGrp="1"/>
          </p:cNvSpPr>
          <p:nvPr>
            <p:ph idx="1"/>
          </p:nvPr>
        </p:nvSpPr>
        <p:spPr/>
        <p:txBody>
          <a:bodyPr>
            <a:normAutofit/>
          </a:bodyPr>
          <a:lstStyle/>
          <a:p>
            <a:r>
              <a:rPr lang="es-ES" dirty="0"/>
              <a:t>El fin específico del riesgo creado es permitir la indemnización del daño causado por el riesgo o vicio con indiferencia de toda idea de culpa, </a:t>
            </a:r>
          </a:p>
          <a:p>
            <a:r>
              <a:rPr lang="es-ES" dirty="0"/>
              <a:t>El riesgo creado regula la responsabilidad civil por el hecho de las cosas y es el principio rector en la materia</a:t>
            </a:r>
          </a:p>
          <a:p>
            <a:r>
              <a:rPr lang="es-ES" dirty="0"/>
              <a:t>Pesan presunciones de responsabilidad sobre el dueño o guardián, quienes deben soportar los daños, salvo que acrediten la existencia de circunstancias eximentes; </a:t>
            </a:r>
          </a:p>
          <a:p>
            <a:r>
              <a:rPr lang="es-ES" dirty="0"/>
              <a:t>El actor debe probar : legitimación activa y pasiva, la existencia del daño (el hecho), y la relación causal entre el hecho y el daño.</a:t>
            </a:r>
          </a:p>
          <a:p>
            <a:r>
              <a:rPr lang="es-ES" dirty="0"/>
              <a:t>El demandado debe acreditar como eximente: hecho de la víctima, hecho de un tercero con las exigencias del art. 1731 CCyC.-</a:t>
            </a:r>
            <a:endParaRPr lang="es-AR" dirty="0"/>
          </a:p>
        </p:txBody>
      </p:sp>
    </p:spTree>
    <p:extLst>
      <p:ext uri="{BB962C8B-B14F-4D97-AF65-F5344CB8AC3E}">
        <p14:creationId xmlns:p14="http://schemas.microsoft.com/office/powerpoint/2010/main" val="32263606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u="sng" dirty="0"/>
              <a:t>ACTIVIDADES RIESGOSAS O PELIGROSAS</a:t>
            </a:r>
          </a:p>
        </p:txBody>
      </p:sp>
      <p:sp>
        <p:nvSpPr>
          <p:cNvPr id="3" name="2 Marcador de contenido"/>
          <p:cNvSpPr>
            <a:spLocks noGrp="1"/>
          </p:cNvSpPr>
          <p:nvPr>
            <p:ph idx="1"/>
          </p:nvPr>
        </p:nvSpPr>
        <p:spPr/>
        <p:txBody>
          <a:bodyPr/>
          <a:lstStyle/>
          <a:p>
            <a:pPr algn="just"/>
            <a:r>
              <a:rPr lang="es-ES" dirty="0"/>
              <a:t>Cuando por su propia naturaleza (por sus características propias, ordinarias y normales), o por las circunstancias de su realización genera un riesgo o peligro para terceros.  Es irrelevante que en su desarrollo intervenga o no una cosa, activa o pasivamente.- </a:t>
            </a:r>
          </a:p>
          <a:p>
            <a:pPr algn="just"/>
            <a:r>
              <a:rPr lang="es-ES" dirty="0"/>
              <a:t>Las circunstancias que determinan que una actividad pueda ser calificada de riesgosa se vinculan principalmente con los medios empleados para su realización, los cuales exigen que sean controlados por su titular.-</a:t>
            </a:r>
          </a:p>
          <a:p>
            <a:pPr algn="just"/>
            <a:r>
              <a:rPr lang="es-ES" dirty="0"/>
              <a:t>Actividad supone “complejidad, conjunto o proceso” El riesgo está referido a una combinación y ensamble de elementos humanos, mecánicos y materiales (como por ej. En la actividad informática)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Responsables en la ACTIVIDAD RIESGOSA</a:t>
            </a:r>
          </a:p>
        </p:txBody>
      </p:sp>
      <p:sp>
        <p:nvSpPr>
          <p:cNvPr id="3" name="2 Marcador de contenido"/>
          <p:cNvSpPr>
            <a:spLocks noGrp="1"/>
          </p:cNvSpPr>
          <p:nvPr>
            <p:ph idx="1"/>
          </p:nvPr>
        </p:nvSpPr>
        <p:spPr/>
        <p:txBody>
          <a:bodyPr/>
          <a:lstStyle/>
          <a:p>
            <a:r>
              <a:rPr lang="es-ES" dirty="0"/>
              <a:t>Es legitimado pasivo quien: genera, fiscaliza, supervisa, controla, potencia  la actividad riesgosa</a:t>
            </a:r>
          </a:p>
          <a:p>
            <a:r>
              <a:rPr lang="es-ES" dirty="0"/>
              <a:t>Cuando se desarrolla bajo la figura empresarial riesgosa dará lugar a la noción de “Riesgo de Empresa” </a:t>
            </a:r>
          </a:p>
          <a:p>
            <a:r>
              <a:rPr lang="es-ES" dirty="0"/>
              <a:t>La actividad riesgosa </a:t>
            </a:r>
            <a:r>
              <a:rPr lang="es-ES" dirty="0" err="1"/>
              <a:t>tambien</a:t>
            </a:r>
            <a:r>
              <a:rPr lang="es-ES" dirty="0"/>
              <a:t> puede ser ejercida por particulares y por el Estado.-</a:t>
            </a:r>
          </a:p>
          <a:p>
            <a:r>
              <a:rPr lang="es-ES" dirty="0"/>
              <a:t>En definitiva, podemos afirmar que la legitimación pasiva es más amplia en este supuesto que en el riesgo creado, dado que también involucra a quien realiza la actividad, se sirve u obtiene provecho de ella, por sí o por terceros.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34A565D-C16E-47A0-89AB-5D847491D69A}"/>
              </a:ext>
            </a:extLst>
          </p:cNvPr>
          <p:cNvSpPr>
            <a:spLocks noGrp="1"/>
          </p:cNvSpPr>
          <p:nvPr>
            <p:ph type="title"/>
          </p:nvPr>
        </p:nvSpPr>
        <p:spPr/>
        <p:txBody>
          <a:bodyPr>
            <a:normAutofit fontScale="90000"/>
          </a:bodyPr>
          <a:lstStyle/>
          <a:p>
            <a:r>
              <a:rPr lang="es-ES" dirty="0"/>
              <a:t>SUPUESTOS ESPECIFICOS DE RESPONSABILIDAD POR ACTIVIDADES RIESGOSAS</a:t>
            </a:r>
            <a:endParaRPr lang="es-AR" dirty="0"/>
          </a:p>
        </p:txBody>
      </p:sp>
      <p:sp>
        <p:nvSpPr>
          <p:cNvPr id="3" name="Marcador de contenido 2">
            <a:extLst>
              <a:ext uri="{FF2B5EF4-FFF2-40B4-BE49-F238E27FC236}">
                <a16:creationId xmlns:a16="http://schemas.microsoft.com/office/drawing/2014/main" id="{506B532B-A5CF-4500-A738-9E50EDBEC513}"/>
              </a:ext>
            </a:extLst>
          </p:cNvPr>
          <p:cNvSpPr>
            <a:spLocks noGrp="1"/>
          </p:cNvSpPr>
          <p:nvPr>
            <p:ph idx="1"/>
          </p:nvPr>
        </p:nvSpPr>
        <p:spPr/>
        <p:txBody>
          <a:bodyPr>
            <a:normAutofit fontScale="55000" lnSpcReduction="20000"/>
          </a:bodyPr>
          <a:lstStyle/>
          <a:p>
            <a:r>
              <a:rPr lang="es-ES" b="1" dirty="0"/>
              <a:t>Actividades riesgosas por su naturaleza</a:t>
            </a:r>
            <a:r>
              <a:rPr lang="es-ES" dirty="0"/>
              <a:t>: ej. Explotación de energía nuclear.</a:t>
            </a:r>
          </a:p>
          <a:p>
            <a:endParaRPr lang="es-ES" dirty="0"/>
          </a:p>
          <a:p>
            <a:r>
              <a:rPr lang="es-ES" b="1" dirty="0"/>
              <a:t>Actividades peligrosas por las circunstancias de  su realización:  </a:t>
            </a:r>
            <a:r>
              <a:rPr lang="es-ES" dirty="0"/>
              <a:t>trabajo de la construcción o en obra; limpieza en altura, trabajo en alta mar.</a:t>
            </a:r>
          </a:p>
          <a:p>
            <a:endParaRPr lang="es-ES" dirty="0"/>
          </a:p>
          <a:p>
            <a:r>
              <a:rPr lang="es-ES" b="1" dirty="0"/>
              <a:t>Actividad riesgosa por los medios empleados:</a:t>
            </a:r>
          </a:p>
          <a:p>
            <a:r>
              <a:rPr lang="es-ES" dirty="0"/>
              <a:t>Contaminación del medio ambiente</a:t>
            </a:r>
          </a:p>
          <a:p>
            <a:r>
              <a:rPr lang="es-ES" dirty="0"/>
              <a:t>Productos elaborados</a:t>
            </a:r>
          </a:p>
          <a:p>
            <a:r>
              <a:rPr lang="es-ES" dirty="0"/>
              <a:t>Tareas en condiciones de insalubridad</a:t>
            </a:r>
          </a:p>
          <a:p>
            <a:r>
              <a:rPr lang="es-ES" dirty="0"/>
              <a:t>Espectáculos deportivos</a:t>
            </a:r>
          </a:p>
          <a:p>
            <a:r>
              <a:rPr lang="es-ES" dirty="0"/>
              <a:t>En espectáculos no deportivos  pero que implican un riesgo especial</a:t>
            </a:r>
          </a:p>
          <a:p>
            <a:r>
              <a:rPr lang="es-ES" dirty="0"/>
              <a:t>Actividad informática</a:t>
            </a:r>
          </a:p>
          <a:p>
            <a:r>
              <a:rPr lang="es-ES" dirty="0"/>
              <a:t>Emprendimientos recreativos que exigen la adopción de medidas de control (natatorios, eventos) </a:t>
            </a:r>
          </a:p>
          <a:p>
            <a:r>
              <a:rPr lang="es-ES" dirty="0"/>
              <a:t>Provisión de servicios de electricidad</a:t>
            </a:r>
          </a:p>
          <a:p>
            <a:r>
              <a:rPr lang="es-ES" dirty="0"/>
              <a:t>Provisión y transporte de gas envasado </a:t>
            </a:r>
          </a:p>
          <a:p>
            <a:r>
              <a:rPr lang="es-ES" dirty="0"/>
              <a:t>Se incluye al riesgo de empresa  </a:t>
            </a:r>
          </a:p>
        </p:txBody>
      </p:sp>
    </p:spTree>
    <p:extLst>
      <p:ext uri="{BB962C8B-B14F-4D97-AF65-F5344CB8AC3E}">
        <p14:creationId xmlns:p14="http://schemas.microsoft.com/office/powerpoint/2010/main" val="16384499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4AB6EA8-1980-4C1F-896E-C6F15D77F8FB}"/>
              </a:ext>
            </a:extLst>
          </p:cNvPr>
          <p:cNvSpPr>
            <a:spLocks noGrp="1"/>
          </p:cNvSpPr>
          <p:nvPr>
            <p:ph type="title"/>
          </p:nvPr>
        </p:nvSpPr>
        <p:spPr/>
        <p:txBody>
          <a:bodyPr>
            <a:normAutofit/>
          </a:bodyPr>
          <a:lstStyle/>
          <a:p>
            <a:r>
              <a:rPr lang="es-ES" dirty="0"/>
              <a:t>EXIMENTES: </a:t>
            </a:r>
            <a:br>
              <a:rPr lang="es-ES" dirty="0"/>
            </a:br>
            <a:endParaRPr lang="es-AR" dirty="0"/>
          </a:p>
        </p:txBody>
      </p:sp>
      <p:sp>
        <p:nvSpPr>
          <p:cNvPr id="3" name="Marcador de contenido 2">
            <a:extLst>
              <a:ext uri="{FF2B5EF4-FFF2-40B4-BE49-F238E27FC236}">
                <a16:creationId xmlns:a16="http://schemas.microsoft.com/office/drawing/2014/main" id="{9ACC3824-BDF4-4D76-AEDA-D22396434F0C}"/>
              </a:ext>
            </a:extLst>
          </p:cNvPr>
          <p:cNvSpPr>
            <a:spLocks noGrp="1"/>
          </p:cNvSpPr>
          <p:nvPr>
            <p:ph idx="1"/>
          </p:nvPr>
        </p:nvSpPr>
        <p:spPr/>
        <p:txBody>
          <a:bodyPr/>
          <a:lstStyle/>
          <a:p>
            <a:r>
              <a:rPr lang="es-ES" dirty="0"/>
              <a:t>HECHO DE LA VICTIMA</a:t>
            </a:r>
          </a:p>
          <a:p>
            <a:r>
              <a:rPr lang="es-ES" dirty="0"/>
              <a:t>HECHO DE UN TERCERO EXTRAÑO que reúne las exigencias del art. 1731 CCyC</a:t>
            </a:r>
          </a:p>
          <a:p>
            <a:r>
              <a:rPr lang="es-ES" dirty="0"/>
              <a:t>CASO FORTUITO (aunque para actividad riesgosa hay que tener en consideración el art. 1733 inc. e) CCC) </a:t>
            </a:r>
          </a:p>
          <a:p>
            <a:endParaRPr lang="es-ES" dirty="0"/>
          </a:p>
        </p:txBody>
      </p:sp>
    </p:spTree>
    <p:extLst>
      <p:ext uri="{BB962C8B-B14F-4D97-AF65-F5344CB8AC3E}">
        <p14:creationId xmlns:p14="http://schemas.microsoft.com/office/powerpoint/2010/main" val="40803605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A6251FB-CA17-B4F2-7ABF-9E4586E153C7}"/>
              </a:ext>
            </a:extLst>
          </p:cNvPr>
          <p:cNvSpPr>
            <a:spLocks noGrp="1"/>
          </p:cNvSpPr>
          <p:nvPr>
            <p:ph type="title"/>
          </p:nvPr>
        </p:nvSpPr>
        <p:spPr>
          <a:xfrm>
            <a:off x="677334" y="609600"/>
            <a:ext cx="8596668" cy="1320800"/>
          </a:xfrm>
        </p:spPr>
        <p:txBody>
          <a:bodyPr>
            <a:normAutofit/>
          </a:bodyPr>
          <a:lstStyle/>
          <a:p>
            <a:r>
              <a:rPr lang="es-ES" dirty="0"/>
              <a:t>Código Civil y Comercial de la Nación. Funciones de la Responsabilidad Civil </a:t>
            </a:r>
            <a:endParaRPr lang="es-AR" dirty="0"/>
          </a:p>
        </p:txBody>
      </p:sp>
      <p:sp>
        <p:nvSpPr>
          <p:cNvPr id="3" name="Marcador de contenido 2">
            <a:extLst>
              <a:ext uri="{FF2B5EF4-FFF2-40B4-BE49-F238E27FC236}">
                <a16:creationId xmlns:a16="http://schemas.microsoft.com/office/drawing/2014/main" id="{567E6822-BE71-A64C-7CFB-28B4A89BF0B3}"/>
              </a:ext>
            </a:extLst>
          </p:cNvPr>
          <p:cNvSpPr>
            <a:spLocks noGrp="1"/>
          </p:cNvSpPr>
          <p:nvPr>
            <p:ph idx="1"/>
          </p:nvPr>
        </p:nvSpPr>
        <p:spPr>
          <a:xfrm>
            <a:off x="677334" y="2160589"/>
            <a:ext cx="8596668" cy="4385985"/>
          </a:xfrm>
        </p:spPr>
        <p:txBody>
          <a:bodyPr>
            <a:normAutofit lnSpcReduction="10000"/>
          </a:bodyPr>
          <a:lstStyle/>
          <a:p>
            <a:pPr algn="just"/>
            <a:r>
              <a:rPr lang="es-ES" u="sng" dirty="0"/>
              <a:t>Resarcitoria o Indemnizatoria:  </a:t>
            </a:r>
            <a:r>
              <a:rPr lang="es-ES" dirty="0"/>
              <a:t>tiene por objeto reparar el daño causado, su fuente es el </a:t>
            </a:r>
            <a:r>
              <a:rPr lang="es-ES" dirty="0" err="1"/>
              <a:t>alterum</a:t>
            </a:r>
            <a:r>
              <a:rPr lang="es-ES" dirty="0"/>
              <a:t> </a:t>
            </a:r>
            <a:r>
              <a:rPr lang="es-ES" dirty="0" err="1"/>
              <a:t>nom</a:t>
            </a:r>
            <a:r>
              <a:rPr lang="es-ES" dirty="0"/>
              <a:t> </a:t>
            </a:r>
            <a:r>
              <a:rPr lang="es-ES" dirty="0" err="1"/>
              <a:t>laedere</a:t>
            </a:r>
            <a:r>
              <a:rPr lang="es-ES" dirty="0"/>
              <a:t> (deber general de no dañar )  Nadie puede  ejercer sus derechos de modo tal que lesione el derecho de un tercero (Art. 19 CN) + derecho a la reparación plena ( Art. 17 CN y  1740 CCyC) + tutela judicial efectiva y debido proceso. (Art. 18 CN + art. 8 Pacto de San José de Costa Rica)  </a:t>
            </a:r>
          </a:p>
          <a:p>
            <a:pPr algn="just"/>
            <a:r>
              <a:rPr lang="es-ES" u="sng" dirty="0"/>
              <a:t>Preventiva</a:t>
            </a:r>
            <a:r>
              <a:rPr lang="es-ES" dirty="0"/>
              <a:t>: evitación del daño o evitar el agravamiento de las consecuencias de un daño ya iniciado. Reconoce a la acción preventiva (Arts. 1710 -1715 CCyC)  </a:t>
            </a:r>
          </a:p>
          <a:p>
            <a:pPr algn="just"/>
            <a:r>
              <a:rPr lang="es-ES" u="sng" dirty="0"/>
              <a:t>Punitiva</a:t>
            </a:r>
            <a:r>
              <a:rPr lang="es-ES" dirty="0"/>
              <a:t>:  multar al proveedor ante graves incumplimientos con el consumidor e incluso a otros para no repetir conductas. La </a:t>
            </a:r>
            <a:r>
              <a:rPr lang="es-ES" dirty="0" err="1"/>
              <a:t>disuación</a:t>
            </a:r>
            <a:r>
              <a:rPr lang="es-ES" dirty="0"/>
              <a:t> se hace efectiva a través de la aplicación de una multa que por su importe resulte “ejemplar”, independientemente de la indemnización del daño causado a través del pago de la indemnización a la víctima. En nuestro sistema, solamente legislada en el art. 52 bis Ley 24240 </a:t>
            </a:r>
            <a:r>
              <a:rPr lang="es-ES" dirty="0" err="1"/>
              <a:t>modif</a:t>
            </a:r>
            <a:r>
              <a:rPr lang="es-ES" dirty="0"/>
              <a:t>. 26.361 de Defensa del Consumidor    </a:t>
            </a:r>
            <a:endParaRPr lang="es-AR" dirty="0"/>
          </a:p>
        </p:txBody>
      </p:sp>
      <mc:AlternateContent xmlns:mc="http://schemas.openxmlformats.org/markup-compatibility/2006" xmlns:p14="http://schemas.microsoft.com/office/powerpoint/2010/main" xmlns:aink="http://schemas.microsoft.com/office/drawing/2016/ink">
        <mc:Choice Requires="p14 aink">
          <p:contentPart p14:bwMode="auto" r:id="rId2">
            <p14:nvContentPartPr>
              <p14:cNvPr id="4" name="Entrada de lápiz 3">
                <a:extLst>
                  <a:ext uri="{FF2B5EF4-FFF2-40B4-BE49-F238E27FC236}">
                    <a16:creationId xmlns:a16="http://schemas.microsoft.com/office/drawing/2014/main" id="{49AC8DD0-4EFC-7B67-0212-1D624D818B0E}"/>
                  </a:ext>
                </a:extLst>
              </p14:cNvPr>
              <p14:cNvContentPartPr/>
              <p14:nvPr/>
            </p14:nvContentPartPr>
            <p14:xfrm>
              <a:off x="-490779" y="1205442"/>
              <a:ext cx="360" cy="360"/>
            </p14:xfrm>
          </p:contentPart>
        </mc:Choice>
        <mc:Fallback xmlns="">
          <p:pic>
            <p:nvPicPr>
              <p:cNvPr id="4" name="Entrada de lápiz 3">
                <a:extLst>
                  <a:ext uri="{FF2B5EF4-FFF2-40B4-BE49-F238E27FC236}">
                    <a16:creationId xmlns:a16="http://schemas.microsoft.com/office/drawing/2014/main" id="{49AC8DD0-4EFC-7B67-0212-1D624D818B0E}"/>
                  </a:ext>
                </a:extLst>
              </p:cNvPr>
              <p:cNvPicPr/>
              <p:nvPr/>
            </p:nvPicPr>
            <p:blipFill>
              <a:blip r:embed="rId3"/>
              <a:stretch>
                <a:fillRect/>
              </a:stretch>
            </p:blipFill>
            <p:spPr>
              <a:xfrm>
                <a:off x="-499779" y="1151802"/>
                <a:ext cx="18000" cy="108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4">
            <p14:nvContentPartPr>
              <p14:cNvPr id="6" name="Entrada de lápiz 5">
                <a:extLst>
                  <a:ext uri="{FF2B5EF4-FFF2-40B4-BE49-F238E27FC236}">
                    <a16:creationId xmlns:a16="http://schemas.microsoft.com/office/drawing/2014/main" id="{200C18D8-7E02-F4CA-47E0-45A1A53ADD41}"/>
                  </a:ext>
                </a:extLst>
              </p14:cNvPr>
              <p14:cNvContentPartPr/>
              <p14:nvPr/>
            </p14:nvContentPartPr>
            <p14:xfrm>
              <a:off x="3829581" y="2411442"/>
              <a:ext cx="360" cy="360"/>
            </p14:xfrm>
          </p:contentPart>
        </mc:Choice>
        <mc:Fallback xmlns="">
          <p:pic>
            <p:nvPicPr>
              <p:cNvPr id="6" name="Entrada de lápiz 5">
                <a:extLst>
                  <a:ext uri="{FF2B5EF4-FFF2-40B4-BE49-F238E27FC236}">
                    <a16:creationId xmlns:a16="http://schemas.microsoft.com/office/drawing/2014/main" id="{200C18D8-7E02-F4CA-47E0-45A1A53ADD41}"/>
                  </a:ext>
                </a:extLst>
              </p:cNvPr>
              <p:cNvPicPr/>
              <p:nvPr/>
            </p:nvPicPr>
            <p:blipFill>
              <a:blip r:embed="rId5"/>
              <a:stretch>
                <a:fillRect/>
              </a:stretch>
            </p:blipFill>
            <p:spPr>
              <a:xfrm>
                <a:off x="3820941" y="2357802"/>
                <a:ext cx="18000" cy="108000"/>
              </a:xfrm>
              <a:prstGeom prst="rect">
                <a:avLst/>
              </a:prstGeom>
            </p:spPr>
          </p:pic>
        </mc:Fallback>
      </mc:AlternateContent>
      <p:grpSp>
        <p:nvGrpSpPr>
          <p:cNvPr id="8" name="Grupo 7">
            <a:extLst>
              <a:ext uri="{FF2B5EF4-FFF2-40B4-BE49-F238E27FC236}">
                <a16:creationId xmlns:a16="http://schemas.microsoft.com/office/drawing/2014/main" id="{E81D4B22-DC2F-888B-7647-9B0D93558EEF}"/>
              </a:ext>
            </a:extLst>
          </p:cNvPr>
          <p:cNvGrpSpPr/>
          <p:nvPr/>
        </p:nvGrpSpPr>
        <p:grpSpPr>
          <a:xfrm>
            <a:off x="4200381" y="2411442"/>
            <a:ext cx="27000" cy="360"/>
            <a:chOff x="4200381" y="2411442"/>
            <a:chExt cx="27000" cy="360"/>
          </a:xfrm>
        </p:grpSpPr>
        <mc:AlternateContent xmlns:mc="http://schemas.openxmlformats.org/markup-compatibility/2006" xmlns:p14="http://schemas.microsoft.com/office/powerpoint/2010/main" xmlns:aink="http://schemas.microsoft.com/office/drawing/2016/ink">
          <mc:Choice Requires="p14 aink">
            <p:contentPart p14:bwMode="auto" r:id="rId6">
              <p14:nvContentPartPr>
                <p14:cNvPr id="5" name="Entrada de lápiz 4">
                  <a:extLst>
                    <a:ext uri="{FF2B5EF4-FFF2-40B4-BE49-F238E27FC236}">
                      <a16:creationId xmlns:a16="http://schemas.microsoft.com/office/drawing/2014/main" id="{1D543E1F-AFC5-3934-E2E0-68B003EDCC25}"/>
                    </a:ext>
                  </a:extLst>
                </p14:cNvPr>
                <p14:cNvContentPartPr/>
                <p14:nvPr/>
              </p14:nvContentPartPr>
              <p14:xfrm>
                <a:off x="4200381" y="2411442"/>
                <a:ext cx="360" cy="360"/>
              </p14:xfrm>
            </p:contentPart>
          </mc:Choice>
          <mc:Fallback xmlns="">
            <p:pic>
              <p:nvPicPr>
                <p:cNvPr id="5" name="Entrada de lápiz 4">
                  <a:extLst>
                    <a:ext uri="{FF2B5EF4-FFF2-40B4-BE49-F238E27FC236}">
                      <a16:creationId xmlns:a16="http://schemas.microsoft.com/office/drawing/2014/main" id="{1D543E1F-AFC5-3934-E2E0-68B003EDCC25}"/>
                    </a:ext>
                  </a:extLst>
                </p:cNvPr>
                <p:cNvPicPr/>
                <p:nvPr/>
              </p:nvPicPr>
              <p:blipFill>
                <a:blip r:embed="rId7"/>
                <a:stretch>
                  <a:fillRect/>
                </a:stretch>
              </p:blipFill>
              <p:spPr>
                <a:xfrm>
                  <a:off x="4191381" y="2357802"/>
                  <a:ext cx="18000" cy="108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8">
              <p14:nvContentPartPr>
                <p14:cNvPr id="7" name="Entrada de lápiz 6">
                  <a:extLst>
                    <a:ext uri="{FF2B5EF4-FFF2-40B4-BE49-F238E27FC236}">
                      <a16:creationId xmlns:a16="http://schemas.microsoft.com/office/drawing/2014/main" id="{FB72991E-978D-6C00-0087-E708B3235661}"/>
                    </a:ext>
                  </a:extLst>
                </p14:cNvPr>
                <p14:cNvContentPartPr/>
                <p14:nvPr/>
              </p14:nvContentPartPr>
              <p14:xfrm>
                <a:off x="4227021" y="2411442"/>
                <a:ext cx="360" cy="360"/>
              </p14:xfrm>
            </p:contentPart>
          </mc:Choice>
          <mc:Fallback xmlns="">
            <p:pic>
              <p:nvPicPr>
                <p:cNvPr id="7" name="Entrada de lápiz 6">
                  <a:extLst>
                    <a:ext uri="{FF2B5EF4-FFF2-40B4-BE49-F238E27FC236}">
                      <a16:creationId xmlns:a16="http://schemas.microsoft.com/office/drawing/2014/main" id="{FB72991E-978D-6C00-0087-E708B3235661}"/>
                    </a:ext>
                  </a:extLst>
                </p:cNvPr>
                <p:cNvPicPr/>
                <p:nvPr/>
              </p:nvPicPr>
              <p:blipFill>
                <a:blip r:embed="rId9"/>
                <a:stretch>
                  <a:fillRect/>
                </a:stretch>
              </p:blipFill>
              <p:spPr>
                <a:xfrm>
                  <a:off x="4218021" y="2357802"/>
                  <a:ext cx="18000" cy="108000"/>
                </a:xfrm>
                <a:prstGeom prst="rect">
                  <a:avLst/>
                </a:prstGeom>
              </p:spPr>
            </p:pic>
          </mc:Fallback>
        </mc:AlternateContent>
      </p:grpSp>
    </p:spTree>
    <p:extLst>
      <p:ext uri="{BB962C8B-B14F-4D97-AF65-F5344CB8AC3E}">
        <p14:creationId xmlns:p14="http://schemas.microsoft.com/office/powerpoint/2010/main" val="6250666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3857C07-2286-B58F-97C1-2A3059A13F15}"/>
              </a:ext>
            </a:extLst>
          </p:cNvPr>
          <p:cNvSpPr>
            <a:spLocks noGrp="1"/>
          </p:cNvSpPr>
          <p:nvPr>
            <p:ph type="title"/>
          </p:nvPr>
        </p:nvSpPr>
        <p:spPr/>
        <p:txBody>
          <a:bodyPr>
            <a:normAutofit/>
          </a:bodyPr>
          <a:lstStyle/>
          <a:p>
            <a:r>
              <a:rPr lang="es-ES" dirty="0"/>
              <a:t>Función resarcitoria: Presupuestos de la Responsabilidad Civil </a:t>
            </a:r>
            <a:endParaRPr lang="es-AR" dirty="0"/>
          </a:p>
        </p:txBody>
      </p:sp>
      <p:sp>
        <p:nvSpPr>
          <p:cNvPr id="3" name="Marcador de contenido 2">
            <a:extLst>
              <a:ext uri="{FF2B5EF4-FFF2-40B4-BE49-F238E27FC236}">
                <a16:creationId xmlns:a16="http://schemas.microsoft.com/office/drawing/2014/main" id="{872496A6-4A36-1279-30CB-C3BD0EF7D602}"/>
              </a:ext>
            </a:extLst>
          </p:cNvPr>
          <p:cNvSpPr>
            <a:spLocks noGrp="1"/>
          </p:cNvSpPr>
          <p:nvPr>
            <p:ph idx="1"/>
          </p:nvPr>
        </p:nvSpPr>
        <p:spPr/>
        <p:txBody>
          <a:bodyPr/>
          <a:lstStyle/>
          <a:p>
            <a:pPr algn="just"/>
            <a:r>
              <a:rPr lang="es-ES" u="sng" dirty="0"/>
              <a:t>Antijuridicidad</a:t>
            </a:r>
            <a:r>
              <a:rPr lang="es-ES" dirty="0"/>
              <a:t>:  Acción u omisión injustificada que causa un daño a otro  (art. 1717 CCyC) </a:t>
            </a:r>
          </a:p>
          <a:p>
            <a:pPr algn="just"/>
            <a:r>
              <a:rPr lang="es-ES" u="sng" dirty="0"/>
              <a:t>Daño</a:t>
            </a:r>
            <a:r>
              <a:rPr lang="es-ES" dirty="0"/>
              <a:t>: Lesión a un derecho o interés no reprobado por el ordenamiento jurídico, cuyo objeto sea la PERSONA, el PATRIMONIO o un DERECHO DE INCIDENCIA COLECTIVA   (Art. 1737 CCyC) </a:t>
            </a:r>
          </a:p>
          <a:p>
            <a:pPr algn="just"/>
            <a:r>
              <a:rPr lang="es-ES" u="sng" dirty="0"/>
              <a:t>Nexo de causalidad adecuada</a:t>
            </a:r>
            <a:r>
              <a:rPr lang="es-ES" dirty="0"/>
              <a:t>: consecuencias inmediatas y mediatas previsibles  (Art. 1726 CCyC)</a:t>
            </a:r>
          </a:p>
          <a:p>
            <a:pPr algn="just"/>
            <a:r>
              <a:rPr lang="es-ES" u="sng" dirty="0"/>
              <a:t>Factor de atribución</a:t>
            </a:r>
            <a:r>
              <a:rPr lang="es-ES" dirty="0"/>
              <a:t>: es la razón suficiente que justifica que el daño sufrido por una persona sea trasladado económicamente a otra mediante la figura de la “indemnización”  - Responde a la pregunta “¿por qué hay que indemnizar?” (Art. 1721 CCyC)   </a:t>
            </a:r>
            <a:endParaRPr lang="es-AR" dirty="0"/>
          </a:p>
        </p:txBody>
      </p:sp>
    </p:spTree>
    <p:extLst>
      <p:ext uri="{BB962C8B-B14F-4D97-AF65-F5344CB8AC3E}">
        <p14:creationId xmlns:p14="http://schemas.microsoft.com/office/powerpoint/2010/main" val="29421910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74E54A-E118-6F8C-8897-F66E59E2D391}"/>
              </a:ext>
            </a:extLst>
          </p:cNvPr>
          <p:cNvSpPr>
            <a:spLocks noGrp="1"/>
          </p:cNvSpPr>
          <p:nvPr>
            <p:ph type="title"/>
          </p:nvPr>
        </p:nvSpPr>
        <p:spPr>
          <a:xfrm>
            <a:off x="677333" y="609599"/>
            <a:ext cx="8705205" cy="1550990"/>
          </a:xfrm>
        </p:spPr>
        <p:txBody>
          <a:bodyPr>
            <a:normAutofit fontScale="90000"/>
          </a:bodyPr>
          <a:lstStyle/>
          <a:p>
            <a:r>
              <a:rPr lang="es-ES" dirty="0"/>
              <a:t>Evolución histórica del Factor de Atribución de la Responsabilidad Civil: De la noción de “autoría” a la de “responsable” </a:t>
            </a:r>
            <a:endParaRPr lang="es-AR" dirty="0"/>
          </a:p>
        </p:txBody>
      </p:sp>
      <p:sp>
        <p:nvSpPr>
          <p:cNvPr id="3" name="Marcador de contenido 2">
            <a:extLst>
              <a:ext uri="{FF2B5EF4-FFF2-40B4-BE49-F238E27FC236}">
                <a16:creationId xmlns:a16="http://schemas.microsoft.com/office/drawing/2014/main" id="{97DBD000-6074-9102-B7DE-48041C2252AB}"/>
              </a:ext>
            </a:extLst>
          </p:cNvPr>
          <p:cNvSpPr>
            <a:spLocks noGrp="1"/>
          </p:cNvSpPr>
          <p:nvPr>
            <p:ph idx="1"/>
          </p:nvPr>
        </p:nvSpPr>
        <p:spPr>
          <a:xfrm>
            <a:off x="677334" y="2279374"/>
            <a:ext cx="8599188" cy="3761988"/>
          </a:xfrm>
        </p:spPr>
        <p:txBody>
          <a:bodyPr/>
          <a:lstStyle/>
          <a:p>
            <a:pPr algn="just"/>
            <a:r>
              <a:rPr lang="es-ES" sz="2000" b="1" dirty="0"/>
              <a:t>Primer período:  Derecho civil romano </a:t>
            </a:r>
            <a:r>
              <a:rPr lang="es-ES" sz="2000" b="1" u="sng" dirty="0"/>
              <a:t>VINDICTA PRIVADA </a:t>
            </a:r>
          </a:p>
          <a:p>
            <a:pPr algn="just"/>
            <a:r>
              <a:rPr lang="es-ES" dirty="0"/>
              <a:t>No existía un principio general sino que se resolvían casos limitados dotados de una acción concreta.</a:t>
            </a:r>
          </a:p>
          <a:p>
            <a:pPr algn="just"/>
            <a:r>
              <a:rPr lang="es-ES" dirty="0"/>
              <a:t>La responsabilidad se vinculaba con la autoría física o material del acto dañoso sin necesidad de ninguna CULPA </a:t>
            </a:r>
          </a:p>
          <a:p>
            <a:pPr algn="just"/>
            <a:r>
              <a:rPr lang="es-ES" dirty="0"/>
              <a:t>La responsabilidad se basaba exclusivamente en el HECHO PROPIO (ej. padre o señor  no respondía por el daño causado por su hijo o esclavo pues sólo estaba obligado a permitir que el ofendido ejerciera contra aquellos la vindicta o venganza, que consistía en: </a:t>
            </a:r>
            <a:r>
              <a:rPr lang="es-ES" u="sng" dirty="0"/>
              <a:t> </a:t>
            </a:r>
          </a:p>
          <a:p>
            <a:pPr algn="just"/>
            <a:r>
              <a:rPr lang="es-ES" dirty="0"/>
              <a:t>“Ojo por ojo, diente por diente, mano por mano, pie por pie, quemadura por quemadura, golpe por golpe”  (Ley del Talión)  </a:t>
            </a:r>
            <a:endParaRPr lang="es-AR" dirty="0"/>
          </a:p>
        </p:txBody>
      </p:sp>
    </p:spTree>
    <p:extLst>
      <p:ext uri="{BB962C8B-B14F-4D97-AF65-F5344CB8AC3E}">
        <p14:creationId xmlns:p14="http://schemas.microsoft.com/office/powerpoint/2010/main" val="26249791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9933695-45F2-A026-0542-1A95ADFB190C}"/>
              </a:ext>
            </a:extLst>
          </p:cNvPr>
          <p:cNvSpPr>
            <a:spLocks noGrp="1"/>
          </p:cNvSpPr>
          <p:nvPr>
            <p:ph type="title"/>
          </p:nvPr>
        </p:nvSpPr>
        <p:spPr/>
        <p:txBody>
          <a:bodyPr/>
          <a:lstStyle/>
          <a:p>
            <a:r>
              <a:rPr lang="es-ES" dirty="0"/>
              <a:t>Otro ejemplo de venganza privada…</a:t>
            </a:r>
            <a:endParaRPr lang="es-AR" dirty="0"/>
          </a:p>
        </p:txBody>
      </p:sp>
      <p:sp>
        <p:nvSpPr>
          <p:cNvPr id="3" name="Marcador de contenido 2">
            <a:extLst>
              <a:ext uri="{FF2B5EF4-FFF2-40B4-BE49-F238E27FC236}">
                <a16:creationId xmlns:a16="http://schemas.microsoft.com/office/drawing/2014/main" id="{8AD0AF4C-77DA-985B-39E6-454233E5F8CE}"/>
              </a:ext>
            </a:extLst>
          </p:cNvPr>
          <p:cNvSpPr>
            <a:spLocks noGrp="1"/>
          </p:cNvSpPr>
          <p:nvPr>
            <p:ph idx="1"/>
          </p:nvPr>
        </p:nvSpPr>
        <p:spPr/>
        <p:txBody>
          <a:bodyPr>
            <a:normAutofit/>
          </a:bodyPr>
          <a:lstStyle/>
          <a:p>
            <a:pPr algn="just"/>
            <a:r>
              <a:rPr lang="es-ES" sz="2000" i="1" dirty="0"/>
              <a:t>“Si un buey mata a cornadas a un hombre o una mujer, habrá que apedrear al buey y se prohíbe comer su carne. .. En ese caso el dueño no será responsable. Pero supongamos que el buey tenía fama de cornear y el dueño ya había sido advertido pero no lo mantenía bajo control; si el buey posteriormente mata a alguien, habrá que apedrearlo y el dueño también tendrá que morir. Sin embargo los familiares del muerto podrán aceptar un pago a modo de compensar por la pérdida de vida. El dueño del buey podrá salvar su vida pagando lo que se le exija”  </a:t>
            </a:r>
            <a:endParaRPr lang="es-AR" sz="2000" i="1" dirty="0"/>
          </a:p>
        </p:txBody>
      </p:sp>
    </p:spTree>
    <p:extLst>
      <p:ext uri="{BB962C8B-B14F-4D97-AF65-F5344CB8AC3E}">
        <p14:creationId xmlns:p14="http://schemas.microsoft.com/office/powerpoint/2010/main" val="307436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2DE80DF-2139-CFFF-B9F4-E0CA268CA9F0}"/>
              </a:ext>
            </a:extLst>
          </p:cNvPr>
          <p:cNvSpPr>
            <a:spLocks noGrp="1"/>
          </p:cNvSpPr>
          <p:nvPr>
            <p:ph type="title"/>
          </p:nvPr>
        </p:nvSpPr>
        <p:spPr/>
        <p:txBody>
          <a:bodyPr/>
          <a:lstStyle/>
          <a:p>
            <a:r>
              <a:rPr lang="es-ES" dirty="0"/>
              <a:t>Segundo período: La CULPA (Ley </a:t>
            </a:r>
            <a:r>
              <a:rPr lang="es-ES" dirty="0" err="1"/>
              <a:t>Aquilia</a:t>
            </a:r>
            <a:r>
              <a:rPr lang="es-ES" dirty="0"/>
              <a:t> año 286 A.C) </a:t>
            </a:r>
            <a:endParaRPr lang="es-AR" dirty="0"/>
          </a:p>
        </p:txBody>
      </p:sp>
      <p:sp>
        <p:nvSpPr>
          <p:cNvPr id="3" name="Marcador de contenido 2">
            <a:extLst>
              <a:ext uri="{FF2B5EF4-FFF2-40B4-BE49-F238E27FC236}">
                <a16:creationId xmlns:a16="http://schemas.microsoft.com/office/drawing/2014/main" id="{40FABC97-DB31-1BE8-7C3C-88934246BF59}"/>
              </a:ext>
            </a:extLst>
          </p:cNvPr>
          <p:cNvSpPr>
            <a:spLocks noGrp="1"/>
          </p:cNvSpPr>
          <p:nvPr>
            <p:ph idx="1"/>
          </p:nvPr>
        </p:nvSpPr>
        <p:spPr/>
        <p:txBody>
          <a:bodyPr/>
          <a:lstStyle/>
          <a:p>
            <a:r>
              <a:rPr lang="es-ES" dirty="0"/>
              <a:t>Culpa entendida como “negligencia en el obrar”</a:t>
            </a:r>
          </a:p>
          <a:p>
            <a:r>
              <a:rPr lang="es-ES" dirty="0"/>
              <a:t>Ya no se responde por haber obrado, sino por haber obrado </a:t>
            </a:r>
            <a:r>
              <a:rPr lang="es-ES" u="sng" dirty="0"/>
              <a:t>mal </a:t>
            </a:r>
          </a:p>
          <a:p>
            <a:r>
              <a:rPr lang="es-ES" dirty="0"/>
              <a:t>Se compara la conducta “efectiva” con la conducta “debida”</a:t>
            </a:r>
          </a:p>
          <a:p>
            <a:r>
              <a:rPr lang="es-ES" dirty="0"/>
              <a:t>CULPABILIDAD: Investiga la relación entre el querer del agente (la intención) y sus consecuencias normales; </a:t>
            </a:r>
          </a:p>
          <a:p>
            <a:r>
              <a:rPr lang="es-ES" dirty="0"/>
              <a:t>Si el sujeto quiere el acto y lo provoca: DOLO (de manera intencional o con manifiesta indiferencia por los intereses ajenos  art. 1724 CCyC) </a:t>
            </a:r>
          </a:p>
          <a:p>
            <a:r>
              <a:rPr lang="es-ES" dirty="0"/>
              <a:t>Si el sujeto no quiere el acto pero sin perjuicio de ello no toma precauciones para evitarlo: CULPA</a:t>
            </a:r>
            <a:endParaRPr lang="es-AR" dirty="0"/>
          </a:p>
        </p:txBody>
      </p:sp>
    </p:spTree>
    <p:extLst>
      <p:ext uri="{BB962C8B-B14F-4D97-AF65-F5344CB8AC3E}">
        <p14:creationId xmlns:p14="http://schemas.microsoft.com/office/powerpoint/2010/main" val="10851461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C64AAAA-AEEE-9D7B-782D-75AC4E701AF5}"/>
              </a:ext>
            </a:extLst>
          </p:cNvPr>
          <p:cNvSpPr>
            <a:spLocks noGrp="1"/>
          </p:cNvSpPr>
          <p:nvPr>
            <p:ph type="title"/>
          </p:nvPr>
        </p:nvSpPr>
        <p:spPr>
          <a:xfrm>
            <a:off x="677334" y="265043"/>
            <a:ext cx="8596668" cy="1219200"/>
          </a:xfrm>
        </p:spPr>
        <p:txBody>
          <a:bodyPr>
            <a:normAutofit/>
          </a:bodyPr>
          <a:lstStyle/>
          <a:p>
            <a:r>
              <a:rPr lang="es-ES" dirty="0"/>
              <a:t>Tercer período: La revolución industrial </a:t>
            </a:r>
            <a:endParaRPr lang="es-AR" dirty="0"/>
          </a:p>
        </p:txBody>
      </p:sp>
      <p:sp>
        <p:nvSpPr>
          <p:cNvPr id="3" name="Marcador de contenido 2">
            <a:extLst>
              <a:ext uri="{FF2B5EF4-FFF2-40B4-BE49-F238E27FC236}">
                <a16:creationId xmlns:a16="http://schemas.microsoft.com/office/drawing/2014/main" id="{FCA7B509-3FFF-E336-D715-406EBB92EFA1}"/>
              </a:ext>
            </a:extLst>
          </p:cNvPr>
          <p:cNvSpPr>
            <a:spLocks noGrp="1"/>
          </p:cNvSpPr>
          <p:nvPr>
            <p:ph idx="1"/>
          </p:nvPr>
        </p:nvSpPr>
        <p:spPr/>
        <p:txBody>
          <a:bodyPr>
            <a:normAutofit fontScale="92500" lnSpcReduction="20000"/>
          </a:bodyPr>
          <a:lstStyle/>
          <a:p>
            <a:pPr algn="just"/>
            <a:r>
              <a:rPr lang="es-ES" dirty="0"/>
              <a:t>La culpa fue hegemónica hasta la Revolución Industrial (años 1750 a 1860)  en que se presentan grandes dificultades para justificar una responsabilidad basada en la AUTORIA ante daños sufridos en los siguientes nuevos escenarios: </a:t>
            </a:r>
          </a:p>
          <a:p>
            <a:pPr algn="just"/>
            <a:r>
              <a:rPr lang="es-ES" dirty="0"/>
              <a:t>Fábricas </a:t>
            </a:r>
          </a:p>
          <a:p>
            <a:pPr algn="just"/>
            <a:r>
              <a:rPr lang="es-ES" dirty="0"/>
              <a:t>Utilización de máquinas a vapor (James Watt 1736-1819)</a:t>
            </a:r>
          </a:p>
          <a:p>
            <a:pPr algn="just"/>
            <a:r>
              <a:rPr lang="es-ES" dirty="0"/>
              <a:t>Locomotora de vapor:  </a:t>
            </a:r>
            <a:r>
              <a:rPr lang="es-ES" dirty="0" err="1"/>
              <a:t>Locomotion</a:t>
            </a:r>
            <a:r>
              <a:rPr lang="es-ES" dirty="0"/>
              <a:t> 1 George Stephenson (1781-1848 ) en 1825 y su hijo Robert (1803-1859) </a:t>
            </a:r>
            <a:r>
              <a:rPr lang="es-ES" dirty="0" err="1"/>
              <a:t>Rocket</a:t>
            </a:r>
            <a:r>
              <a:rPr lang="es-ES" dirty="0"/>
              <a:t> en 1829  </a:t>
            </a:r>
          </a:p>
          <a:p>
            <a:pPr algn="just"/>
            <a:r>
              <a:rPr lang="es-ES" dirty="0"/>
              <a:t>Telar mecánico (Edmund </a:t>
            </a:r>
            <a:r>
              <a:rPr lang="es-ES" dirty="0" err="1"/>
              <a:t>Cartwrigt</a:t>
            </a:r>
            <a:r>
              <a:rPr lang="es-ES" dirty="0"/>
              <a:t> 1743-1823)</a:t>
            </a:r>
          </a:p>
          <a:p>
            <a:pPr algn="just"/>
            <a:r>
              <a:rPr lang="es-ES" dirty="0"/>
              <a:t>Desmotadora (algodón) 1765-1825 Eli Whitney en Massachusetts </a:t>
            </a:r>
          </a:p>
          <a:p>
            <a:pPr algn="just"/>
            <a:r>
              <a:rPr lang="es-ES" dirty="0"/>
              <a:t>Alumbrado público de gas </a:t>
            </a:r>
          </a:p>
          <a:p>
            <a:pPr algn="just"/>
            <a:r>
              <a:rPr lang="es-ES" dirty="0" err="1"/>
              <a:t>Electroiman</a:t>
            </a:r>
            <a:r>
              <a:rPr lang="es-ES" dirty="0"/>
              <a:t> 1825 (William Sturgeon 1783-1850)</a:t>
            </a:r>
          </a:p>
          <a:p>
            <a:pPr algn="just"/>
            <a:r>
              <a:rPr lang="es-ES" dirty="0"/>
              <a:t>Martillo pilón (James </a:t>
            </a:r>
            <a:r>
              <a:rPr lang="es-ES" dirty="0" err="1"/>
              <a:t>Nasmyth</a:t>
            </a:r>
            <a:r>
              <a:rPr lang="es-ES" dirty="0"/>
              <a:t> 1808-1890)  para el laminado de piezas de hierro</a:t>
            </a:r>
            <a:endParaRPr lang="es-AR" dirty="0"/>
          </a:p>
        </p:txBody>
      </p:sp>
    </p:spTree>
    <p:extLst>
      <p:ext uri="{BB962C8B-B14F-4D97-AF65-F5344CB8AC3E}">
        <p14:creationId xmlns:p14="http://schemas.microsoft.com/office/powerpoint/2010/main" val="1160221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6CEC560-3BD8-2D59-5367-56E8C69479F9}"/>
              </a:ext>
            </a:extLst>
          </p:cNvPr>
          <p:cNvSpPr>
            <a:spLocks noGrp="1"/>
          </p:cNvSpPr>
          <p:nvPr>
            <p:ph type="title"/>
          </p:nvPr>
        </p:nvSpPr>
        <p:spPr/>
        <p:txBody>
          <a:bodyPr/>
          <a:lstStyle/>
          <a:p>
            <a:endParaRPr lang="es-AR"/>
          </a:p>
        </p:txBody>
      </p:sp>
      <p:sp>
        <p:nvSpPr>
          <p:cNvPr id="3" name="Marcador de contenido 2">
            <a:extLst>
              <a:ext uri="{FF2B5EF4-FFF2-40B4-BE49-F238E27FC236}">
                <a16:creationId xmlns:a16="http://schemas.microsoft.com/office/drawing/2014/main" id="{589FD6E5-0DBB-8D25-D643-1162C8E62604}"/>
              </a:ext>
            </a:extLst>
          </p:cNvPr>
          <p:cNvSpPr>
            <a:spLocks noGrp="1"/>
          </p:cNvSpPr>
          <p:nvPr>
            <p:ph idx="1"/>
          </p:nvPr>
        </p:nvSpPr>
        <p:spPr/>
        <p:txBody>
          <a:bodyPr/>
          <a:lstStyle/>
          <a:p>
            <a:pPr algn="just"/>
            <a:r>
              <a:rPr lang="es-ES" dirty="0"/>
              <a:t>Problema que trae el progreso extraordinario de la Revolución Industrial: LOS ACCIDENTES DE TRABAJO  (</a:t>
            </a:r>
            <a:r>
              <a:rPr lang="es-ES" dirty="0" err="1"/>
              <a:t>Saleilles</a:t>
            </a:r>
            <a:r>
              <a:rPr lang="es-ES" dirty="0"/>
              <a:t> 1894) Luego </a:t>
            </a:r>
            <a:r>
              <a:rPr lang="es-ES" dirty="0" err="1"/>
              <a:t>Saleilles</a:t>
            </a:r>
            <a:r>
              <a:rPr lang="es-ES" dirty="0"/>
              <a:t> con Josserand art. 1384 </a:t>
            </a:r>
            <a:r>
              <a:rPr lang="es-ES" dirty="0" err="1"/>
              <a:t>C.C.Francés</a:t>
            </a:r>
            <a:r>
              <a:rPr lang="es-ES" dirty="0"/>
              <a:t>  responsabilidad “por el hecho de las cosas que uno tiene bajo su guarda “ </a:t>
            </a:r>
          </a:p>
          <a:p>
            <a:r>
              <a:rPr lang="es-ES" dirty="0"/>
              <a:t>Francia año 1898 ley de Accidentes del Trabajo</a:t>
            </a:r>
          </a:p>
          <a:p>
            <a:r>
              <a:rPr lang="es-ES" dirty="0"/>
              <a:t>Argentina Ley 9688 año 1915 Ley de Accidentes de Trabajo   </a:t>
            </a:r>
            <a:endParaRPr lang="es-AR" dirty="0"/>
          </a:p>
        </p:txBody>
      </p:sp>
    </p:spTree>
    <p:extLst>
      <p:ext uri="{BB962C8B-B14F-4D97-AF65-F5344CB8AC3E}">
        <p14:creationId xmlns:p14="http://schemas.microsoft.com/office/powerpoint/2010/main" val="507442039"/>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895</TotalTime>
  <Words>2319</Words>
  <Application>Microsoft Office PowerPoint</Application>
  <PresentationFormat>Panorámica</PresentationFormat>
  <Paragraphs>136</Paragraphs>
  <Slides>26</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26</vt:i4>
      </vt:variant>
    </vt:vector>
  </HeadingPairs>
  <TitlesOfParts>
    <vt:vector size="30" baseType="lpstr">
      <vt:lpstr>Arial</vt:lpstr>
      <vt:lpstr>Trebuchet MS</vt:lpstr>
      <vt:lpstr>Wingdings 3</vt:lpstr>
      <vt:lpstr>Faceta</vt:lpstr>
      <vt:lpstr>SEMINARIO 2025 “Responsabilidad jurídica y profesional en la INGENIERIA ”  </vt:lpstr>
      <vt:lpstr>Primer encuentro:23-09-2025 TEMARIO Módulo 1 Ambitos de la responsabilidad jurídica e introducción a la responsabilidad profesional </vt:lpstr>
      <vt:lpstr>Código Civil y Comercial de la Nación. Funciones de la Responsabilidad Civil </vt:lpstr>
      <vt:lpstr>Función resarcitoria: Presupuestos de la Responsabilidad Civil </vt:lpstr>
      <vt:lpstr>Evolución histórica del Factor de Atribución de la Responsabilidad Civil: De la noción de “autoría” a la de “responsable” </vt:lpstr>
      <vt:lpstr>Otro ejemplo de venganza privada…</vt:lpstr>
      <vt:lpstr>Segundo período: La CULPA (Ley Aquilia año 286 A.C) </vt:lpstr>
      <vt:lpstr>Tercer período: La revolución industrial </vt:lpstr>
      <vt:lpstr>Presentación de PowerPoint</vt:lpstr>
      <vt:lpstr>Ideas interesantes: </vt:lpstr>
      <vt:lpstr>Presentación de PowerPoint</vt:lpstr>
      <vt:lpstr>Actualidad Derecho Argentino Código Civil y Comercial de la Nación (2015)</vt:lpstr>
      <vt:lpstr>Manifestaciones de la culpa  </vt:lpstr>
      <vt:lpstr>Responsabilidad Civil </vt:lpstr>
      <vt:lpstr>PROFESION : Definición </vt:lpstr>
      <vt:lpstr>Profesional </vt:lpstr>
      <vt:lpstr>Notas del Profesional:  </vt:lpstr>
      <vt:lpstr>Presentación de PowerPoint</vt:lpstr>
      <vt:lpstr>Presentación de PowerPoint</vt:lpstr>
      <vt:lpstr>Presentación de PowerPoint</vt:lpstr>
      <vt:lpstr>Responsables en la Responsabilidad por Riesgo o Vicio de las cosas </vt:lpstr>
      <vt:lpstr>Presentación de PowerPoint</vt:lpstr>
      <vt:lpstr>ACTIVIDADES RIESGOSAS O PELIGROSAS</vt:lpstr>
      <vt:lpstr>Responsables en la ACTIVIDAD RIESGOSA</vt:lpstr>
      <vt:lpstr>SUPUESTOS ESPECIFICOS DE RESPONSABILIDAD POR ACTIVIDADES RIESGOSAS</vt:lpstr>
      <vt:lpstr>EXIMENTES: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RESPONSABILIDAD CIVIL</dc:title>
  <dc:creator>Usuario</dc:creator>
  <cp:lastModifiedBy>Ringma Ringma</cp:lastModifiedBy>
  <cp:revision>54</cp:revision>
  <dcterms:created xsi:type="dcterms:W3CDTF">2019-06-24T21:38:19Z</dcterms:created>
  <dcterms:modified xsi:type="dcterms:W3CDTF">2025-09-24T15:47:05Z</dcterms:modified>
</cp:coreProperties>
</file>